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34" r:id="rId1"/>
  </p:sldMasterIdLst>
  <p:notesMasterIdLst>
    <p:notesMasterId r:id="rId21"/>
  </p:notesMasterIdLst>
  <p:sldIdLst>
    <p:sldId id="259" r:id="rId2"/>
    <p:sldId id="260" r:id="rId3"/>
    <p:sldId id="263" r:id="rId4"/>
    <p:sldId id="261" r:id="rId5"/>
    <p:sldId id="264" r:id="rId6"/>
    <p:sldId id="273" r:id="rId7"/>
    <p:sldId id="274" r:id="rId8"/>
    <p:sldId id="275" r:id="rId9"/>
    <p:sldId id="276" r:id="rId10"/>
    <p:sldId id="277" r:id="rId11"/>
    <p:sldId id="302" r:id="rId12"/>
    <p:sldId id="304" r:id="rId13"/>
    <p:sldId id="301" r:id="rId14"/>
    <p:sldId id="299" r:id="rId15"/>
    <p:sldId id="305" r:id="rId16"/>
    <p:sldId id="306" r:id="rId17"/>
    <p:sldId id="300" r:id="rId18"/>
    <p:sldId id="307" r:id="rId19"/>
    <p:sldId id="308" r:id="rId20"/>
  </p:sldIdLst>
  <p:sldSz cx="9144000" cy="6858000" type="screen4x3"/>
  <p:notesSz cx="7010400" cy="9296400"/>
  <p:embeddedFontLst>
    <p:embeddedFont>
      <p:font typeface="Cambria" panose="02040503050406030204" pitchFamily="18" charset="0"/>
      <p:regular r:id="rId22"/>
      <p:bold r:id="rId23"/>
      <p:italic r:id="rId24"/>
      <p:boldItalic r:id="rId25"/>
    </p:embeddedFont>
    <p:embeddedFont>
      <p:font typeface="Franklin Gothic Medium" panose="020B0603020102020204" pitchFamily="34" charset="0"/>
      <p:regular r:id="rId26"/>
      <p:italic r:id="rId27"/>
    </p:embeddedFont>
    <p:embeddedFont>
      <p:font typeface="Georgia" panose="02040502050405020303" pitchFamily="18" charset="0"/>
      <p:regular r:id="rId28"/>
      <p:bold r:id="rId29"/>
      <p:italic r:id="rId30"/>
      <p:boldItalic r:id="rId31"/>
    </p:embeddedFont>
    <p:embeddedFont>
      <p:font typeface="Calibri Light" panose="020F0302020204030204" pitchFamily="34" charset="0"/>
      <p:regular r:id="rId32"/>
      <p:italic r:id="rId33"/>
    </p:embeddedFont>
    <p:embeddedFont>
      <p:font typeface="Bookman Old Style" panose="02050604050505020204" pitchFamily="18" charset="0"/>
      <p:regular r:id="rId34"/>
      <p:bold r:id="rId35"/>
      <p:italic r:id="rId36"/>
      <p:boldItalic r:id="rId37"/>
    </p:embeddedFont>
    <p:embeddedFont>
      <p:font typeface="Cambria Math" panose="02040503050406030204" pitchFamily="18" charset="0"/>
      <p:regular r:id="rId38"/>
    </p:embeddedFont>
    <p:embeddedFont>
      <p:font typeface="Franklin Gothic Book" panose="020B0503020102020204" pitchFamily="34" charset="0"/>
      <p:regular r:id="rId39"/>
      <p:italic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6" autoAdjust="0"/>
    <p:restoredTop sz="72937" autoAdjust="0"/>
  </p:normalViewPr>
  <p:slideViewPr>
    <p:cSldViewPr>
      <p:cViewPr varScale="1">
        <p:scale>
          <a:sx n="43" d="100"/>
          <a:sy n="43" d="100"/>
        </p:scale>
        <p:origin x="1740" y="60"/>
      </p:cViewPr>
      <p:guideLst>
        <p:guide orient="horz" pos="2160"/>
        <p:guide pos="2880"/>
      </p:guideLst>
    </p:cSldViewPr>
  </p:slideViewPr>
  <p:outlineViewPr>
    <p:cViewPr>
      <p:scale>
        <a:sx n="33" d="100"/>
        <a:sy n="33" d="100"/>
      </p:scale>
      <p:origin x="0" y="35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Profits</c:v>
                </c:pt>
              </c:strCache>
            </c:strRef>
          </c:tx>
          <c:invertIfNegative val="0"/>
          <c:cat>
            <c:strRef>
              <c:f>Sheet1!$A$2:$A$5</c:f>
              <c:strCache>
                <c:ptCount val="1"/>
                <c:pt idx="0">
                  <c:v>Category 1</c:v>
                </c:pt>
              </c:strCache>
            </c:strRef>
          </c:cat>
          <c:val>
            <c:numRef>
              <c:f>Sheet1!$B$2:$B$5</c:f>
              <c:numCache>
                <c:formatCode>General</c:formatCode>
                <c:ptCount val="4"/>
                <c:pt idx="0">
                  <c:v>4</c:v>
                </c:pt>
              </c:numCache>
            </c:numRef>
          </c:val>
        </c:ser>
        <c:ser>
          <c:idx val="1"/>
          <c:order val="1"/>
          <c:tx>
            <c:strRef>
              <c:f>Sheet1!$C$1</c:f>
              <c:strCache>
                <c:ptCount val="1"/>
                <c:pt idx="0">
                  <c:v>Costs </c:v>
                </c:pt>
              </c:strCache>
            </c:strRef>
          </c:tx>
          <c:invertIfNegative val="0"/>
          <c:cat>
            <c:strRef>
              <c:f>Sheet1!$A$2:$A$5</c:f>
              <c:strCache>
                <c:ptCount val="1"/>
                <c:pt idx="0">
                  <c:v>Category 1</c:v>
                </c:pt>
              </c:strCache>
            </c:strRef>
          </c:cat>
          <c:val>
            <c:numRef>
              <c:f>Sheet1!$C$2:$C$5</c:f>
              <c:numCache>
                <c:formatCode>General</c:formatCode>
                <c:ptCount val="4"/>
                <c:pt idx="0">
                  <c:v>1</c:v>
                </c:pt>
              </c:numCache>
            </c:numRef>
          </c:val>
        </c:ser>
        <c:ser>
          <c:idx val="2"/>
          <c:order val="2"/>
          <c:tx>
            <c:strRef>
              <c:f>Sheet1!$D$1</c:f>
              <c:strCache>
                <c:ptCount val="1"/>
                <c:pt idx="0">
                  <c:v>Risks</c:v>
                </c:pt>
              </c:strCache>
            </c:strRef>
          </c:tx>
          <c:invertIfNegative val="0"/>
          <c:cat>
            <c:strRef>
              <c:f>Sheet1!$A$2:$A$5</c:f>
              <c:strCache>
                <c:ptCount val="1"/>
                <c:pt idx="0">
                  <c:v>Category 1</c:v>
                </c:pt>
              </c:strCache>
            </c:strRef>
          </c:cat>
          <c:val>
            <c:numRef>
              <c:f>Sheet1!$D$2:$D$5</c:f>
              <c:numCache>
                <c:formatCode>General</c:formatCode>
                <c:ptCount val="4"/>
                <c:pt idx="0">
                  <c:v>0.5</c:v>
                </c:pt>
              </c:numCache>
            </c:numRef>
          </c:val>
        </c:ser>
        <c:dLbls>
          <c:showLegendKey val="0"/>
          <c:showVal val="0"/>
          <c:showCatName val="0"/>
          <c:showSerName val="0"/>
          <c:showPercent val="0"/>
          <c:showBubbleSize val="0"/>
        </c:dLbls>
        <c:gapWidth val="150"/>
        <c:axId val="359620664"/>
        <c:axId val="359618312"/>
      </c:barChart>
      <c:catAx>
        <c:axId val="359620664"/>
        <c:scaling>
          <c:orientation val="minMax"/>
        </c:scaling>
        <c:delete val="1"/>
        <c:axPos val="b"/>
        <c:numFmt formatCode="General" sourceLinked="0"/>
        <c:majorTickMark val="out"/>
        <c:minorTickMark val="none"/>
        <c:tickLblPos val="nextTo"/>
        <c:crossAx val="359618312"/>
        <c:crosses val="autoZero"/>
        <c:auto val="1"/>
        <c:lblAlgn val="ctr"/>
        <c:lblOffset val="100"/>
        <c:noMultiLvlLbl val="0"/>
      </c:catAx>
      <c:valAx>
        <c:axId val="359618312"/>
        <c:scaling>
          <c:orientation val="minMax"/>
        </c:scaling>
        <c:delete val="1"/>
        <c:axPos val="l"/>
        <c:numFmt formatCode="General" sourceLinked="1"/>
        <c:majorTickMark val="out"/>
        <c:minorTickMark val="none"/>
        <c:tickLblPos val="nextTo"/>
        <c:crossAx val="3596206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C91B3FD-9AC1-4DFA-9599-76148D2D5F05}" type="datetimeFigureOut">
              <a:rPr lang="en-US" smtClean="0"/>
              <a:t>7/8/2018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1A3F4A6-7A88-4604-B9D2-65DFB864E721}" type="slidenum">
              <a:rPr lang="en-US" smtClean="0"/>
              <a:t>‹#›</a:t>
            </a:fld>
            <a:endParaRPr lang="en-US"/>
          </a:p>
        </p:txBody>
      </p:sp>
    </p:spTree>
    <p:extLst>
      <p:ext uri="{BB962C8B-B14F-4D97-AF65-F5344CB8AC3E}">
        <p14:creationId xmlns:p14="http://schemas.microsoft.com/office/powerpoint/2010/main" val="891843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human trafficking case is like a murder case. The victim doesn’t speak.” This quote comes from the former supervisor of all human trafficking investigations for the NYPD. Trafficking victims are often scared into silence, which means we must be a voice for the voiceless. Thank you for coming to learn about “NOT IN MY HOTEL,” an advocacy initiative aimed at educating and equipping hotels to combat child sex trafficking. </a:t>
            </a:r>
            <a:endParaRPr lang="en-US" dirty="0"/>
          </a:p>
        </p:txBody>
      </p:sp>
      <p:sp>
        <p:nvSpPr>
          <p:cNvPr id="4" name="Slide Number Placeholder 3"/>
          <p:cNvSpPr>
            <a:spLocks noGrp="1"/>
          </p:cNvSpPr>
          <p:nvPr>
            <p:ph type="sldNum" sz="quarter" idx="10"/>
          </p:nvPr>
        </p:nvSpPr>
        <p:spPr/>
        <p:txBody>
          <a:bodyPr/>
          <a:lstStyle/>
          <a:p>
            <a:fld id="{71A3F4A6-7A88-4604-B9D2-65DFB864E721}" type="slidenum">
              <a:rPr lang="en-US" smtClean="0"/>
              <a:t>1</a:t>
            </a:fld>
            <a:endParaRPr lang="en-US"/>
          </a:p>
        </p:txBody>
      </p:sp>
    </p:spTree>
    <p:extLst>
      <p:ext uri="{BB962C8B-B14F-4D97-AF65-F5344CB8AC3E}">
        <p14:creationId xmlns:p14="http://schemas.microsoft.com/office/powerpoint/2010/main" val="3941501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 VICTIM.</a:t>
            </a:r>
            <a:endParaRPr lang="en-US" dirty="0"/>
          </a:p>
        </p:txBody>
      </p:sp>
      <p:sp>
        <p:nvSpPr>
          <p:cNvPr id="4" name="Slide Number Placeholder 3"/>
          <p:cNvSpPr>
            <a:spLocks noGrp="1"/>
          </p:cNvSpPr>
          <p:nvPr>
            <p:ph type="sldNum" sz="quarter" idx="10"/>
          </p:nvPr>
        </p:nvSpPr>
        <p:spPr/>
        <p:txBody>
          <a:bodyPr/>
          <a:lstStyle/>
          <a:p>
            <a:fld id="{DA5CE7A3-5B14-1D45-9C58-35A22B9B8626}" type="slidenum">
              <a:rPr lang="en-US" smtClean="0"/>
              <a:t>10</a:t>
            </a:fld>
            <a:endParaRPr lang="en-US"/>
          </a:p>
        </p:txBody>
      </p:sp>
    </p:spTree>
    <p:extLst>
      <p:ext uri="{BB962C8B-B14F-4D97-AF65-F5344CB8AC3E}">
        <p14:creationId xmlns:p14="http://schemas.microsoft.com/office/powerpoint/2010/main" val="2678679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need to</a:t>
            </a:r>
            <a:r>
              <a:rPr lang="en-US" baseline="0" dirty="0" smtClean="0"/>
              <a:t> be connected to the Internet to show the video in the slide. Click </a:t>
            </a:r>
            <a:r>
              <a:rPr lang="en-US" baseline="0" dirty="0" smtClean="0"/>
              <a:t>on the black square, then </a:t>
            </a:r>
            <a:r>
              <a:rPr lang="en-US" baseline="0" dirty="0" smtClean="0"/>
              <a:t>click </a:t>
            </a:r>
            <a:r>
              <a:rPr lang="en-US" baseline="0" dirty="0" smtClean="0"/>
              <a:t>on Video Tools in the tool bar, and then </a:t>
            </a:r>
            <a:r>
              <a:rPr lang="en-US" baseline="0" dirty="0" smtClean="0"/>
              <a:t>click </a:t>
            </a:r>
            <a:r>
              <a:rPr lang="en-US" baseline="0" dirty="0" smtClean="0"/>
              <a:t>on Play. You can also find the video at https://www.youtube.com/watch?v=KllVVJ4seBA.</a:t>
            </a:r>
            <a:endParaRPr lang="en-US" dirty="0" smtClean="0"/>
          </a:p>
          <a:p>
            <a:endParaRPr lang="en-US" dirty="0" smtClean="0"/>
          </a:p>
          <a:p>
            <a:r>
              <a:rPr lang="en-US" dirty="0" smtClean="0"/>
              <a:t>Child sex trafficking is a problem across the United States. Children as young as 12 and 13 are integrated into the sex industry and are bought and sold alongside adults. While the hospitality industry is not responsible for the exploitation, it does have an important role to play in helping to stop it. </a:t>
            </a:r>
          </a:p>
          <a:p>
            <a:endParaRPr lang="en-US" dirty="0" smtClean="0"/>
          </a:p>
          <a:p>
            <a:r>
              <a:rPr lang="en-US" dirty="0" smtClean="0"/>
              <a:t>With the use of online classified ads, child sex trafficking is both on the streets and behind the closed doors of local hotel rooms. Pimps rent rooms in hotels, then go online to create advertisements in adult sexual services pages, and finally sell victims in hotels or have victims meet purchasers at nearby hotels. Hotel rooms are a preferred venue for the sale of children because traffickers believe they are anonymous at hotels, giving them a sense that there is little risk in their behavior. </a:t>
            </a:r>
          </a:p>
          <a:p>
            <a:endParaRPr lang="en-US" dirty="0" smtClean="0"/>
          </a:p>
          <a:p>
            <a:r>
              <a:rPr lang="en-US" dirty="0" smtClean="0"/>
              <a:t>Contrary to what many people think, child sexual exploitation takes place in hotels of all types. Most people believe that exploitation only happens in budget hotels or hotels close to an airport but luxury or branded hotels are also used by abusers. Former Subway restaurant spokesperson Jared </a:t>
            </a:r>
            <a:r>
              <a:rPr lang="en-US" dirty="0" err="1" smtClean="0"/>
              <a:t>Fogle</a:t>
            </a:r>
            <a:r>
              <a:rPr lang="en-US" dirty="0" smtClean="0"/>
              <a:t> engaged in commercial sex acts with minors in luxury hotels such as the Plaza Hotel in New York City.</a:t>
            </a:r>
          </a:p>
          <a:p>
            <a:endParaRPr lang="en-US" dirty="0" smtClean="0"/>
          </a:p>
          <a:p>
            <a:r>
              <a:rPr lang="en-US" dirty="0" smtClean="0"/>
              <a:t>Source: https://static1.squarespace.com/static/594970e91b631b3571be12e2/t/59c9b6bfb07869cc5d792b8c/1506391761747/NoVacany_Report.pdf</a:t>
            </a:r>
            <a:endParaRPr lang="en-US" dirty="0"/>
          </a:p>
        </p:txBody>
      </p:sp>
      <p:sp>
        <p:nvSpPr>
          <p:cNvPr id="4" name="Slide Number Placeholder 3"/>
          <p:cNvSpPr>
            <a:spLocks noGrp="1"/>
          </p:cNvSpPr>
          <p:nvPr>
            <p:ph type="sldNum" sz="quarter" idx="10"/>
          </p:nvPr>
        </p:nvSpPr>
        <p:spPr/>
        <p:txBody>
          <a:bodyPr/>
          <a:lstStyle/>
          <a:p>
            <a:fld id="{71A3F4A6-7A88-4604-B9D2-65DFB864E721}" type="slidenum">
              <a:rPr lang="en-US" smtClean="0"/>
              <a:t>11</a:t>
            </a:fld>
            <a:endParaRPr lang="en-US"/>
          </a:p>
        </p:txBody>
      </p:sp>
    </p:spTree>
    <p:extLst>
      <p:ext uri="{BB962C8B-B14F-4D97-AF65-F5344CB8AC3E}">
        <p14:creationId xmlns:p14="http://schemas.microsoft.com/office/powerpoint/2010/main" val="4198957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classified ad picturing an underage girl in a hotel room, was placed</a:t>
            </a:r>
            <a:r>
              <a:rPr lang="en-US" baseline="0" dirty="0" smtClean="0"/>
              <a:t> on Backpage.com, which was shut down by the US government in April </a:t>
            </a:r>
            <a:r>
              <a:rPr lang="en-US" baseline="0" dirty="0" smtClean="0"/>
              <a:t>2018 for knowingly facilitating sex trafficking. </a:t>
            </a:r>
            <a:r>
              <a:rPr lang="en-US" baseline="0" dirty="0" smtClean="0"/>
              <a:t>However, copycat sites, such as Bedpage.com are cropping up</a:t>
            </a:r>
            <a:r>
              <a:rPr lang="en-US" baseline="0" dirty="0" smtClean="0"/>
              <a:t>. </a:t>
            </a:r>
            <a:r>
              <a:rPr lang="en-US" baseline="0" dirty="0" smtClean="0"/>
              <a:t>Social media is also a place for posting ads that sell sex with minors.  </a:t>
            </a:r>
            <a:endParaRPr lang="en-US" dirty="0"/>
          </a:p>
        </p:txBody>
      </p:sp>
      <p:sp>
        <p:nvSpPr>
          <p:cNvPr id="4" name="Slide Number Placeholder 3"/>
          <p:cNvSpPr>
            <a:spLocks noGrp="1"/>
          </p:cNvSpPr>
          <p:nvPr>
            <p:ph type="sldNum" sz="quarter" idx="10"/>
          </p:nvPr>
        </p:nvSpPr>
        <p:spPr/>
        <p:txBody>
          <a:bodyPr/>
          <a:lstStyle/>
          <a:p>
            <a:fld id="{71A3F4A6-7A88-4604-B9D2-65DFB864E721}" type="slidenum">
              <a:rPr lang="en-US" smtClean="0"/>
              <a:t>12</a:t>
            </a:fld>
            <a:endParaRPr lang="en-US"/>
          </a:p>
        </p:txBody>
      </p:sp>
    </p:spTree>
    <p:extLst>
      <p:ext uri="{BB962C8B-B14F-4D97-AF65-F5344CB8AC3E}">
        <p14:creationId xmlns:p14="http://schemas.microsoft.com/office/powerpoint/2010/main" val="2911921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 of hotels in the sexual exploitation of children also means that hotels can play a key role in preventing and disrupting the commercial sexual exploitation of children. Hotel employees are more likely to witness human trafficking than the average person, and they can be trained to recognize and report suspected incidents to the appropriate authorities. </a:t>
            </a:r>
          </a:p>
          <a:p>
            <a:endParaRPr lang="en-US" dirty="0" smtClean="0"/>
          </a:p>
          <a:p>
            <a:r>
              <a:rPr lang="en-US" dirty="0" smtClean="0"/>
              <a:t>ECPAT-USA is a leader in the U.S. and around the world in working with the hospitality industry to combat child sexual exploitation. In 2004, ECPAT-USA launched the Tourism Child-Protection Code of Conduct (The Code) in North America. The Code is an internationally accepted set of guidelines with six steps that companies take to protect children from sexual exploitation. One of the six steps of The Code is to train employees. By providing awareness, tools and support to the tourism industry, The Code seeks to prevent the sexual exploitation of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With ECPAT-USA’s help, hotel brands implement training that they make available to the properties in their portfolios. Hotels</a:t>
            </a:r>
            <a:r>
              <a:rPr lang="en-US" sz="1200" kern="1200" baseline="0" dirty="0" smtClean="0">
                <a:solidFill>
                  <a:schemeClr val="tx1"/>
                </a:solidFill>
                <a:effectLst/>
                <a:latin typeface="+mn-lt"/>
                <a:ea typeface="+mn-ea"/>
                <a:cs typeface="+mn-cs"/>
              </a:rPr>
              <a:t> that haven’t signed The Code can access training developed by ECPAT-USA through the American Hotel and Lodging Association.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1A3F4A6-7A88-4604-B9D2-65DFB864E721}" type="slidenum">
              <a:rPr lang="en-US" smtClean="0"/>
              <a:t>13</a:t>
            </a:fld>
            <a:endParaRPr lang="en-US"/>
          </a:p>
        </p:txBody>
      </p:sp>
    </p:spTree>
    <p:extLst>
      <p:ext uri="{BB962C8B-B14F-4D97-AF65-F5344CB8AC3E}">
        <p14:creationId xmlns:p14="http://schemas.microsoft.com/office/powerpoint/2010/main" val="2277522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aseline="0" dirty="0" smtClean="0"/>
              <a:t>Trafficking awareness training includes educating employees on trafficking indicators. These are some examples. </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A5CE7A3-5B14-1D45-9C58-35A22B9B8626}" type="slidenum">
              <a:rPr lang="en-US" smtClean="0"/>
              <a:t>14</a:t>
            </a:fld>
            <a:endParaRPr lang="en-US"/>
          </a:p>
        </p:txBody>
      </p:sp>
    </p:spTree>
    <p:extLst>
      <p:ext uri="{BB962C8B-B14F-4D97-AF65-F5344CB8AC3E}">
        <p14:creationId xmlns:p14="http://schemas.microsoft.com/office/powerpoint/2010/main" val="857560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A5CE7A3-5B14-1D45-9C58-35A22B9B8626}" type="slidenum">
              <a:rPr lang="en-US" smtClean="0"/>
              <a:t>15</a:t>
            </a:fld>
            <a:endParaRPr lang="en-US"/>
          </a:p>
        </p:txBody>
      </p:sp>
    </p:spTree>
    <p:extLst>
      <p:ext uri="{BB962C8B-B14F-4D97-AF65-F5344CB8AC3E}">
        <p14:creationId xmlns:p14="http://schemas.microsoft.com/office/powerpoint/2010/main" val="285984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smtClean="0"/>
              <a:t>Employee training is the mechanism for sensitizing employees to the issue of commercial sexual exploitation of children and human trafficking. Employees who are well-trained on the issue will comfortably execute their company’s protocol for responding to the issue. This prevents employees from frantically reacting to situations, which could lead to violence from an exploiter or an unnecessary scene. Rather, employees contact management, who make the decision whether to alert authorities.</a:t>
            </a:r>
          </a:p>
          <a:p>
            <a:endParaRPr lang="en-US" dirty="0" smtClean="0"/>
          </a:p>
          <a:p>
            <a:r>
              <a:rPr lang="en-US" dirty="0" smtClean="0"/>
              <a:t>Training does not always reach the front-line of hotels. Some hotel properties whose parent companies have policies and commitments to protect children are not training on the issue. This is an ongoing challenge with hotels that do not mandate but only suggest training to properties in their portfolio. With many hotel properties in the U.S. being franchised, rather than owned and operated by hotel brands themselves, training must be required at franchised properties as well.</a:t>
            </a:r>
            <a:r>
              <a:rPr lang="en-US" baseline="0" dirty="0" smtClean="0"/>
              <a:t> Some</a:t>
            </a:r>
            <a:r>
              <a:rPr lang="en-US" dirty="0" smtClean="0"/>
              <a:t> brands have moved towards requiring instead of suggesting training to properties and other brands must follow. </a:t>
            </a:r>
            <a:endParaRPr lang="en-US" dirty="0" smtClean="0"/>
          </a:p>
          <a:p>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 https://static1.squarespace.com/static/594970e91b631b3571be12e2/t/59c9b6bfb07869cc5d792b8c/1506391761747/NoVacany_Report.pdf</a:t>
            </a:r>
            <a:endParaRPr lang="en-US" i="1" dirty="0" smtClean="0"/>
          </a:p>
          <a:p>
            <a:endParaRPr lang="en-US" dirty="0" smtClean="0"/>
          </a:p>
        </p:txBody>
      </p:sp>
      <p:sp>
        <p:nvSpPr>
          <p:cNvPr id="4" name="Slide Number Placeholder 3"/>
          <p:cNvSpPr>
            <a:spLocks noGrp="1"/>
          </p:cNvSpPr>
          <p:nvPr>
            <p:ph type="sldNum" sz="quarter" idx="10"/>
          </p:nvPr>
        </p:nvSpPr>
        <p:spPr/>
        <p:txBody>
          <a:bodyPr/>
          <a:lstStyle/>
          <a:p>
            <a:fld id="{DA5CE7A3-5B14-1D45-9C58-35A22B9B8626}" type="slidenum">
              <a:rPr lang="en-US" smtClean="0"/>
              <a:t>16</a:t>
            </a:fld>
            <a:endParaRPr lang="en-US"/>
          </a:p>
        </p:txBody>
      </p:sp>
    </p:spTree>
    <p:extLst>
      <p:ext uri="{BB962C8B-B14F-4D97-AF65-F5344CB8AC3E}">
        <p14:creationId xmlns:p14="http://schemas.microsoft.com/office/powerpoint/2010/main" val="1397261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i="0" dirty="0" smtClean="0"/>
              <a:t>Hotel</a:t>
            </a:r>
            <a:r>
              <a:rPr lang="en-US" i="0" baseline="0" dirty="0" smtClean="0"/>
              <a:t> Outreach teams will educate local hotels about the need for trafficking awareness training </a:t>
            </a:r>
            <a:r>
              <a:rPr lang="en-US" i="0" baseline="0" dirty="0" smtClean="0"/>
              <a:t>and provide each hotel with a folder of </a:t>
            </a:r>
            <a:r>
              <a:rPr lang="en-US" i="0" baseline="0" dirty="0" smtClean="0"/>
              <a:t>helpful resources in that regard. This includes a “back of the house” poster developed by ECPAT-USA in both English and Spanish. This poster lists many of the trafficking indicators we just reviewed.</a:t>
            </a:r>
          </a:p>
          <a:p>
            <a:endParaRPr lang="en-US" i="0" baseline="0" dirty="0" smtClean="0"/>
          </a:p>
          <a:p>
            <a:endParaRPr lang="en-US" i="0" baseline="0" dirty="0" smtClean="0"/>
          </a:p>
        </p:txBody>
      </p:sp>
      <p:sp>
        <p:nvSpPr>
          <p:cNvPr id="4" name="Slide Number Placeholder 3"/>
          <p:cNvSpPr>
            <a:spLocks noGrp="1"/>
          </p:cNvSpPr>
          <p:nvPr>
            <p:ph type="sldNum" sz="quarter" idx="10"/>
          </p:nvPr>
        </p:nvSpPr>
        <p:spPr/>
        <p:txBody>
          <a:bodyPr/>
          <a:lstStyle/>
          <a:p>
            <a:fld id="{DA5CE7A3-5B14-1D45-9C58-35A22B9B8626}" type="slidenum">
              <a:rPr lang="en-US" smtClean="0"/>
              <a:t>17</a:t>
            </a:fld>
            <a:endParaRPr lang="en-US"/>
          </a:p>
        </p:txBody>
      </p:sp>
    </p:spTree>
    <p:extLst>
      <p:ext uri="{BB962C8B-B14F-4D97-AF65-F5344CB8AC3E}">
        <p14:creationId xmlns:p14="http://schemas.microsoft.com/office/powerpoint/2010/main" val="857560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i="0" dirty="0" smtClean="0"/>
              <a:t>Another resource is</a:t>
            </a:r>
            <a:r>
              <a:rPr lang="en-US" i="0" baseline="0" dirty="0" smtClean="0"/>
              <a:t> a </a:t>
            </a:r>
            <a:r>
              <a:rPr lang="en-US" i="0" baseline="0" dirty="0" smtClean="0"/>
              <a:t>“front of the house” poster developed by ECPAT-USA in both English and Spanish. Several states now require hotels to post information about trafficking, including the National Human Trafficking Hotline. </a:t>
            </a:r>
          </a:p>
          <a:p>
            <a:endParaRPr lang="en-US" i="0" baseline="0" dirty="0" smtClean="0"/>
          </a:p>
          <a:p>
            <a:r>
              <a:rPr lang="en-US" i="0" baseline="0" dirty="0" smtClean="0"/>
              <a:t>Other </a:t>
            </a:r>
            <a:r>
              <a:rPr lang="en-US" i="0" baseline="0" dirty="0" smtClean="0"/>
              <a:t>resources in the folder </a:t>
            </a:r>
            <a:r>
              <a:rPr lang="en-US" i="0" baseline="0" dirty="0" smtClean="0"/>
              <a:t>include:</a:t>
            </a:r>
          </a:p>
          <a:p>
            <a:pPr marL="171450" indent="-171450">
              <a:buFont typeface="Arial" panose="020B0604020202020204" pitchFamily="34" charset="0"/>
              <a:buChar char="•"/>
            </a:pPr>
            <a:r>
              <a:rPr lang="en-US" i="0" baseline="0" dirty="0" smtClean="0"/>
              <a:t>Missing </a:t>
            </a:r>
            <a:r>
              <a:rPr lang="en-US" i="0" baseline="0" dirty="0" smtClean="0"/>
              <a:t>Children Poster, since missing and runaway youth are </a:t>
            </a:r>
            <a:r>
              <a:rPr lang="en-US" sz="1200" kern="1200" dirty="0" smtClean="0">
                <a:solidFill>
                  <a:schemeClr val="tx1"/>
                </a:solidFill>
                <a:effectLst/>
                <a:latin typeface="+mn-lt"/>
                <a:ea typeface="+mn-ea"/>
                <a:cs typeface="+mn-cs"/>
              </a:rPr>
              <a:t>especially vulnerable to sex trafficking</a:t>
            </a:r>
            <a:endParaRPr lang="en-US" i="0" baseline="0" dirty="0" smtClean="0"/>
          </a:p>
          <a:p>
            <a:pPr marL="171450" indent="-171450">
              <a:buFont typeface="Arial" panose="020B0604020202020204" pitchFamily="34" charset="0"/>
              <a:buChar char="•"/>
            </a:pPr>
            <a:r>
              <a:rPr lang="en-US" i="0" baseline="0" dirty="0" smtClean="0"/>
              <a:t>Hotel Safety Checklist with </a:t>
            </a:r>
            <a:r>
              <a:rPr lang="en-US" sz="1200" kern="1200" dirty="0" smtClean="0">
                <a:solidFill>
                  <a:schemeClr val="tx1"/>
                </a:solidFill>
                <a:effectLst/>
                <a:latin typeface="+mn-lt"/>
                <a:ea typeface="+mn-ea"/>
                <a:cs typeface="+mn-cs"/>
              </a:rPr>
              <a:t>additional measures hotels can take to protect children and </a:t>
            </a:r>
            <a:r>
              <a:rPr lang="en-US" sz="1200" kern="1200" dirty="0" smtClean="0">
                <a:solidFill>
                  <a:schemeClr val="tx1"/>
                </a:solidFill>
                <a:effectLst/>
                <a:latin typeface="+mn-lt"/>
                <a:ea typeface="+mn-ea"/>
                <a:cs typeface="+mn-cs"/>
              </a:rPr>
              <a:t>youth</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smtClean="0">
                <a:solidFill>
                  <a:schemeClr val="tx1"/>
                </a:solidFill>
                <a:effectLst/>
                <a:latin typeface="+mn-lt"/>
                <a:ea typeface="+mn-ea"/>
                <a:cs typeface="+mn-cs"/>
              </a:rPr>
              <a:t>sheet of labels with the National Human Trafficking Hotline for </a:t>
            </a:r>
            <a:r>
              <a:rPr lang="en-US" sz="1200" kern="1200" dirty="0" smtClean="0">
                <a:solidFill>
                  <a:schemeClr val="tx1"/>
                </a:solidFill>
                <a:effectLst/>
                <a:latin typeface="+mn-lt"/>
                <a:ea typeface="+mn-ea"/>
                <a:cs typeface="+mn-cs"/>
              </a:rPr>
              <a:t>housekeeping staff to stick on packages of hotel soap and place in the room of any person believed to be a potential trafficking </a:t>
            </a:r>
            <a:r>
              <a:rPr lang="en-US" sz="1200" kern="1200" dirty="0" smtClean="0">
                <a:solidFill>
                  <a:schemeClr val="tx1"/>
                </a:solidFill>
                <a:effectLst/>
                <a:latin typeface="+mn-lt"/>
                <a:ea typeface="+mn-ea"/>
                <a:cs typeface="+mn-cs"/>
              </a:rPr>
              <a:t>victim</a:t>
            </a:r>
            <a:endParaRPr lang="en-US" sz="1200" kern="1200" dirty="0" smtClean="0">
              <a:solidFill>
                <a:schemeClr val="tx1"/>
              </a:solidFill>
              <a:effectLst/>
              <a:latin typeface="+mn-lt"/>
              <a:ea typeface="+mn-ea"/>
              <a:cs typeface="+mn-cs"/>
            </a:endParaRPr>
          </a:p>
          <a:p>
            <a:endParaRPr lang="en-US" i="1" dirty="0" smtClean="0"/>
          </a:p>
        </p:txBody>
      </p:sp>
      <p:sp>
        <p:nvSpPr>
          <p:cNvPr id="4" name="Slide Number Placeholder 3"/>
          <p:cNvSpPr>
            <a:spLocks noGrp="1"/>
          </p:cNvSpPr>
          <p:nvPr>
            <p:ph type="sldNum" sz="quarter" idx="10"/>
          </p:nvPr>
        </p:nvSpPr>
        <p:spPr/>
        <p:txBody>
          <a:bodyPr/>
          <a:lstStyle/>
          <a:p>
            <a:fld id="{DA5CE7A3-5B14-1D45-9C58-35A22B9B8626}" type="slidenum">
              <a:rPr lang="en-US" smtClean="0"/>
              <a:t>18</a:t>
            </a:fld>
            <a:endParaRPr lang="en-US"/>
          </a:p>
        </p:txBody>
      </p:sp>
    </p:spTree>
    <p:extLst>
      <p:ext uri="{BB962C8B-B14F-4D97-AF65-F5344CB8AC3E}">
        <p14:creationId xmlns:p14="http://schemas.microsoft.com/office/powerpoint/2010/main" val="4016512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i="0" dirty="0" smtClean="0"/>
              <a:t>Instructions</a:t>
            </a:r>
            <a:r>
              <a:rPr lang="en-US" i="0" baseline="0" dirty="0" smtClean="0"/>
              <a:t> for hotel outreach teams. </a:t>
            </a:r>
          </a:p>
          <a:p>
            <a:endParaRPr lang="en-US" i="0" baseline="0" dirty="0" smtClean="0"/>
          </a:p>
          <a:p>
            <a:r>
              <a:rPr lang="en-US" i="0" baseline="0" dirty="0" smtClean="0"/>
              <a:t>The “hotel pitch” is a handout included in the toolkit.</a:t>
            </a:r>
            <a:endParaRPr lang="en-US" i="0" dirty="0" smtClean="0"/>
          </a:p>
        </p:txBody>
      </p:sp>
      <p:sp>
        <p:nvSpPr>
          <p:cNvPr id="4" name="Slide Number Placeholder 3"/>
          <p:cNvSpPr>
            <a:spLocks noGrp="1"/>
          </p:cNvSpPr>
          <p:nvPr>
            <p:ph type="sldNum" sz="quarter" idx="10"/>
          </p:nvPr>
        </p:nvSpPr>
        <p:spPr/>
        <p:txBody>
          <a:bodyPr/>
          <a:lstStyle/>
          <a:p>
            <a:fld id="{DA5CE7A3-5B14-1D45-9C58-35A22B9B8626}" type="slidenum">
              <a:rPr lang="en-US" smtClean="0"/>
              <a:t>19</a:t>
            </a:fld>
            <a:endParaRPr lang="en-US"/>
          </a:p>
        </p:txBody>
      </p:sp>
    </p:spTree>
    <p:extLst>
      <p:ext uri="{BB962C8B-B14F-4D97-AF65-F5344CB8AC3E}">
        <p14:creationId xmlns:p14="http://schemas.microsoft.com/office/powerpoint/2010/main" val="2429189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Interactive Slide- Pose these questions to your audience; </a:t>
            </a:r>
          </a:p>
          <a:p>
            <a:r>
              <a:rPr lang="en-US" dirty="0" smtClean="0"/>
              <a:t>What do you think of, when you hear the phrase “Human trafficking?” What comes to mind? Tell me what you think?</a:t>
            </a:r>
          </a:p>
          <a:p>
            <a:endParaRPr lang="en-US" dirty="0" smtClean="0"/>
          </a:p>
          <a:p>
            <a:r>
              <a:rPr lang="en-US" dirty="0" smtClean="0"/>
              <a:t>After you give your audience a couple minutes to come up with their definitions explain that</a:t>
            </a:r>
            <a:r>
              <a:rPr lang="en-US" baseline="0" dirty="0" smtClean="0"/>
              <a:t> h</a:t>
            </a:r>
            <a:r>
              <a:rPr lang="en-US" dirty="0" smtClean="0"/>
              <a:t>uman trafficking can be defined as:</a:t>
            </a:r>
          </a:p>
          <a:p>
            <a:r>
              <a:rPr lang="en-US" dirty="0" smtClean="0"/>
              <a:t>the ACT (of harboring, recruiting, transporting) someone by the MEANS of (force, fraud or coercion) for the PURPOSE of labor or sexual exploitation</a:t>
            </a:r>
          </a:p>
          <a:p>
            <a:endParaRPr lang="en-US" dirty="0" smtClean="0"/>
          </a:p>
          <a:p>
            <a:r>
              <a:rPr lang="en-US" dirty="0" smtClean="0"/>
              <a:t>What does this mean?</a:t>
            </a:r>
          </a:p>
          <a:p>
            <a:r>
              <a:rPr lang="en-US" dirty="0" smtClean="0"/>
              <a:t>Human Trafficking, at its most basic form, is simply the buying and selling of people for the purpose of exploitation.</a:t>
            </a:r>
            <a:r>
              <a:rPr lang="en-US" baseline="0" dirty="0" smtClean="0"/>
              <a:t> </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Traffickers use violence, threats, blackmail, false promises, deception, manipulation, and debt bondage to trap vulnerable individuals in trafficking situations. </a:t>
            </a:r>
            <a:endParaRPr lang="en-US" dirty="0" smtClean="0"/>
          </a:p>
          <a:p>
            <a:endParaRPr lang="en-US" dirty="0" smtClean="0"/>
          </a:p>
          <a:p>
            <a:r>
              <a:rPr lang="en-US" dirty="0" smtClean="0"/>
              <a:t>IMPORTANT TO NOTE that</a:t>
            </a:r>
            <a:r>
              <a:rPr lang="en-US" baseline="0" dirty="0" smtClean="0"/>
              <a:t> </a:t>
            </a:r>
            <a:r>
              <a:rPr lang="en-US" dirty="0" smtClean="0"/>
              <a:t>a minor</a:t>
            </a:r>
            <a:r>
              <a:rPr lang="en-US" baseline="0" dirty="0" smtClean="0"/>
              <a:t> (anyone under 18) induced into commercial sex is a human trafficking victim – regardless if force, fraud, or coercion is present.  In other words, the MEANS is not required.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1A3F4A6-7A88-4604-B9D2-65DFB864E721}" type="slidenum">
              <a:rPr lang="en-US" smtClean="0"/>
              <a:t>2</a:t>
            </a:fld>
            <a:endParaRPr lang="en-US"/>
          </a:p>
        </p:txBody>
      </p:sp>
    </p:spTree>
    <p:extLst>
      <p:ext uri="{BB962C8B-B14F-4D97-AF65-F5344CB8AC3E}">
        <p14:creationId xmlns:p14="http://schemas.microsoft.com/office/powerpoint/2010/main" val="3184080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Globally, there are around 40 million human trafficking victims worldwide. </a:t>
            </a:r>
          </a:p>
          <a:p>
            <a:r>
              <a:rPr lang="en-US" sz="1200" kern="1200" dirty="0" smtClean="0">
                <a:solidFill>
                  <a:schemeClr val="tx1"/>
                </a:solidFill>
                <a:effectLst/>
                <a:latin typeface="+mn-lt"/>
                <a:ea typeface="+mn-ea"/>
                <a:cs typeface="+mn-cs"/>
              </a:rPr>
              <a:t>Human trafficking is the fastest</a:t>
            </a:r>
            <a:r>
              <a:rPr lang="en-US" sz="1200" kern="1200" baseline="0" dirty="0" smtClean="0">
                <a:solidFill>
                  <a:schemeClr val="tx1"/>
                </a:solidFill>
                <a:effectLst/>
                <a:latin typeface="+mn-lt"/>
                <a:ea typeface="+mn-ea"/>
                <a:cs typeface="+mn-cs"/>
              </a:rPr>
              <a:t> growing and </a:t>
            </a:r>
            <a:r>
              <a:rPr lang="en-US" sz="1200" kern="1200" dirty="0" smtClean="0">
                <a:solidFill>
                  <a:schemeClr val="tx1"/>
                </a:solidFill>
                <a:effectLst/>
                <a:latin typeface="+mn-lt"/>
                <a:ea typeface="+mn-ea"/>
                <a:cs typeface="+mn-cs"/>
              </a:rPr>
              <a:t>2nd most profitable criminal enterprise, right behind the illegal drug cartel.</a:t>
            </a:r>
          </a:p>
          <a:p>
            <a:r>
              <a:rPr lang="en-US" sz="1200" kern="1200" dirty="0" smtClean="0">
                <a:solidFill>
                  <a:schemeClr val="tx1"/>
                </a:solidFill>
                <a:effectLst/>
                <a:latin typeface="+mn-lt"/>
                <a:ea typeface="+mn-ea"/>
                <a:cs typeface="+mn-cs"/>
              </a:rPr>
              <a:t>The human trafficking industry makes $150 billion dollars a year- and 2/3 of that amount (roughly $99 billion) is from the commercial sex industry </a:t>
            </a:r>
            <a:endParaRPr lang="en-US" dirty="0" smtClean="0">
              <a:solidFill>
                <a:prstClr val="black"/>
              </a:solidFill>
            </a:endParaRPr>
          </a:p>
          <a:p>
            <a:pPr defTabSz="465887">
              <a:defRPr/>
            </a:pPr>
            <a:endParaRPr lang="en-US" dirty="0" smtClean="0">
              <a:solidFill>
                <a:prstClr val="black"/>
              </a:solidFill>
            </a:endParaRPr>
          </a:p>
          <a:p>
            <a:pPr defTabSz="465887">
              <a:defRPr/>
            </a:pPr>
            <a:r>
              <a:rPr lang="en-US" dirty="0" smtClean="0">
                <a:solidFill>
                  <a:prstClr val="black"/>
                </a:solidFill>
              </a:rPr>
              <a:t>Human trafficking</a:t>
            </a:r>
            <a:r>
              <a:rPr lang="en-US" baseline="0" dirty="0" smtClean="0">
                <a:solidFill>
                  <a:prstClr val="black"/>
                </a:solidFill>
              </a:rPr>
              <a:t> occurs</a:t>
            </a:r>
            <a:r>
              <a:rPr lang="en-US" dirty="0" smtClean="0">
                <a:solidFill>
                  <a:prstClr val="black"/>
                </a:solidFill>
              </a:rPr>
              <a:t> </a:t>
            </a:r>
            <a:r>
              <a:rPr lang="en-US" dirty="0">
                <a:solidFill>
                  <a:prstClr val="black"/>
                </a:solidFill>
              </a:rPr>
              <a:t>in </a:t>
            </a:r>
            <a:r>
              <a:rPr lang="en-US" b="1" dirty="0">
                <a:solidFill>
                  <a:prstClr val="black"/>
                </a:solidFill>
              </a:rPr>
              <a:t>EVERY SINGLE </a:t>
            </a:r>
            <a:r>
              <a:rPr lang="en-US" b="1" dirty="0" smtClean="0">
                <a:solidFill>
                  <a:prstClr val="black"/>
                </a:solidFill>
              </a:rPr>
              <a:t>STATE</a:t>
            </a:r>
            <a:endParaRPr lang="en-US" b="1" dirty="0">
              <a:solidFill>
                <a:prstClr val="black"/>
              </a:solidFill>
            </a:endParaRPr>
          </a:p>
          <a:p>
            <a:pPr marL="174698" indent="-174698" defTabSz="465887">
              <a:buFont typeface="Arial" charset="0"/>
              <a:buChar char="•"/>
              <a:defRPr/>
            </a:pPr>
            <a:r>
              <a:rPr lang="en-US" dirty="0">
                <a:solidFill>
                  <a:prstClr val="black"/>
                </a:solidFill>
              </a:rPr>
              <a:t>Every state in the entire country has reported human trafficking to the National </a:t>
            </a:r>
            <a:r>
              <a:rPr lang="en-US" dirty="0" smtClean="0">
                <a:solidFill>
                  <a:prstClr val="black"/>
                </a:solidFill>
              </a:rPr>
              <a:t>Human </a:t>
            </a:r>
            <a:r>
              <a:rPr lang="en-US" dirty="0">
                <a:solidFill>
                  <a:prstClr val="black"/>
                </a:solidFill>
              </a:rPr>
              <a:t>Trafficking </a:t>
            </a:r>
            <a:r>
              <a:rPr lang="en-US" dirty="0" smtClean="0">
                <a:solidFill>
                  <a:prstClr val="black"/>
                </a:solidFill>
              </a:rPr>
              <a:t>Hotline.</a:t>
            </a:r>
          </a:p>
          <a:p>
            <a:pPr marL="174698" marR="0" lvl="0" indent="-174698" algn="l" defTabSz="465887"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The National Human Trafficking Hotline is a national anti-trafficking hotline serving victims and survivors of human trafficking and the anti-trafficking community in the United States. Hotline Advocates offer round-the-clock access to a safe space to report tips, seek services, and ask for help. They can coordinate with local law enforcement and/or service providers.</a:t>
            </a:r>
          </a:p>
          <a:p>
            <a:pPr marL="174698" indent="-174698" defTabSz="465887">
              <a:buFont typeface="Arial" charset="0"/>
              <a:buChar char="•"/>
              <a:defRPr/>
            </a:pPr>
            <a:endParaRPr lang="en-US" dirty="0" smtClean="0">
              <a:solidFill>
                <a:prstClr val="black"/>
              </a:solidFill>
            </a:endParaRPr>
          </a:p>
          <a:p>
            <a:pPr marL="174698" indent="-174698" defTabSz="465887">
              <a:buFont typeface="Arial" charset="0"/>
              <a:buChar char="•"/>
              <a:defRPr/>
            </a:pPr>
            <a:r>
              <a:rPr lang="en-US" sz="1200" b="0" i="0" kern="1200" dirty="0" smtClean="0">
                <a:solidFill>
                  <a:schemeClr val="tx1"/>
                </a:solidFill>
                <a:effectLst/>
                <a:latin typeface="+mn-lt"/>
                <a:ea typeface="+mn-ea"/>
                <a:cs typeface="+mn-cs"/>
              </a:rPr>
              <a:t>In 2016, the</a:t>
            </a:r>
            <a:r>
              <a:rPr lang="en-US" sz="1200" b="0" i="0" kern="1200" baseline="0" dirty="0" smtClean="0">
                <a:solidFill>
                  <a:schemeClr val="tx1"/>
                </a:solidFill>
                <a:effectLst/>
                <a:latin typeface="+mn-lt"/>
                <a:ea typeface="+mn-ea"/>
                <a:cs typeface="+mn-cs"/>
              </a:rPr>
              <a:t> hotline </a:t>
            </a:r>
            <a:r>
              <a:rPr lang="en-US" sz="1200" b="0" i="0" kern="1200" dirty="0" smtClean="0">
                <a:solidFill>
                  <a:schemeClr val="tx1"/>
                </a:solidFill>
                <a:effectLst/>
                <a:latin typeface="+mn-lt"/>
                <a:ea typeface="+mn-ea"/>
                <a:cs typeface="+mn-cs"/>
              </a:rPr>
              <a:t>received a total of 30,918 substantive phone calls, emails, or online tip reports nationwide.</a:t>
            </a:r>
          </a:p>
          <a:p>
            <a:pPr marL="174698" indent="-174698" defTabSz="465887">
              <a:buFont typeface="Arial" charset="0"/>
              <a:buChar char="•"/>
              <a:defRPr/>
            </a:pPr>
            <a:r>
              <a:rPr lang="en-US" dirty="0" smtClean="0"/>
              <a:t>6,656 of</a:t>
            </a:r>
            <a:r>
              <a:rPr lang="en-US" baseline="0" dirty="0" smtClean="0"/>
              <a:t> theses were </a:t>
            </a:r>
            <a:r>
              <a:rPr lang="en-US" dirty="0" smtClean="0"/>
              <a:t>in connection to cases occurring in hotels and motels.</a:t>
            </a:r>
            <a:endParaRPr lang="en-US" sz="1200" b="0" i="0" kern="1200" dirty="0">
              <a:solidFill>
                <a:prstClr val="black"/>
              </a:solidFill>
              <a:effectLst/>
              <a:latin typeface="+mn-lt"/>
              <a:ea typeface="+mn-ea"/>
              <a:cs typeface="+mn-cs"/>
            </a:endParaRPr>
          </a:p>
          <a:p>
            <a:pPr marL="174698" indent="-174698" defTabSz="465887">
              <a:buFont typeface="Arial" charset="0"/>
              <a:buChar char="•"/>
              <a:defRPr/>
            </a:pPr>
            <a:r>
              <a:rPr lang="en-US" dirty="0" smtClean="0">
                <a:solidFill>
                  <a:prstClr val="black"/>
                </a:solidFill>
              </a:rPr>
              <a:t>The </a:t>
            </a:r>
            <a:r>
              <a:rPr lang="en-US" dirty="0">
                <a:solidFill>
                  <a:prstClr val="black"/>
                </a:solidFill>
              </a:rPr>
              <a:t>top five states with largest call data is from: </a:t>
            </a:r>
            <a:r>
              <a:rPr lang="en-US" b="1" dirty="0" smtClean="0">
                <a:solidFill>
                  <a:prstClr val="black"/>
                </a:solidFill>
              </a:rPr>
              <a:t>CA, TX, FL, OH and NY</a:t>
            </a:r>
          </a:p>
          <a:p>
            <a:pPr marL="174698" indent="-174698" defTabSz="465887">
              <a:buFont typeface="Arial" charset="0"/>
              <a:buChar char="•"/>
              <a:defRPr/>
            </a:pPr>
            <a:endParaRPr lang="en-US" b="1" dirty="0" smtClean="0">
              <a:solidFill>
                <a:prstClr val="black"/>
              </a:solidFill>
            </a:endParaRPr>
          </a:p>
          <a:p>
            <a:pPr marL="0" marR="0" lvl="0" indent="0" algn="l" defTabSz="465887" rtl="0" eaLnBrk="1" fontAlgn="auto" latinLnBrk="0" hangingPunct="1">
              <a:lnSpc>
                <a:spcPct val="100000"/>
              </a:lnSpc>
              <a:spcBef>
                <a:spcPts val="0"/>
              </a:spcBef>
              <a:spcAft>
                <a:spcPts val="0"/>
              </a:spcAft>
              <a:buClrTx/>
              <a:buSzTx/>
              <a:buFont typeface="Arial" charset="0"/>
              <a:buNone/>
              <a:tabLst/>
              <a:defRPr/>
            </a:pPr>
            <a:r>
              <a:rPr lang="en-US" dirty="0" smtClean="0">
                <a:solidFill>
                  <a:prstClr val="black"/>
                </a:solidFill>
              </a:rPr>
              <a:t>Sources: </a:t>
            </a:r>
          </a:p>
          <a:p>
            <a:pPr marL="0" marR="0" lvl="0" indent="0" algn="l" defTabSz="465887" rtl="0" eaLnBrk="1" fontAlgn="auto" latinLnBrk="0" hangingPunct="1">
              <a:lnSpc>
                <a:spcPct val="100000"/>
              </a:lnSpc>
              <a:spcBef>
                <a:spcPts val="0"/>
              </a:spcBef>
              <a:spcAft>
                <a:spcPts val="0"/>
              </a:spcAft>
              <a:buClrTx/>
              <a:buSzTx/>
              <a:buFont typeface="Arial" charset="0"/>
              <a:buNone/>
              <a:tabLst/>
              <a:defRPr/>
            </a:pPr>
            <a:r>
              <a:rPr lang="en-US" dirty="0" smtClean="0">
                <a:solidFill>
                  <a:prstClr val="black"/>
                </a:solidFill>
              </a:rPr>
              <a:t>https://humantraffickinghotline.org/sites/default/files/2016%20National%20Report.pdf</a:t>
            </a:r>
          </a:p>
          <a:p>
            <a:pPr marL="0" marR="0" lvl="0" indent="0" algn="l" defTabSz="465887" rtl="0" eaLnBrk="1" fontAlgn="auto" latinLnBrk="0" hangingPunct="1">
              <a:lnSpc>
                <a:spcPct val="100000"/>
              </a:lnSpc>
              <a:spcBef>
                <a:spcPts val="0"/>
              </a:spcBef>
              <a:spcAft>
                <a:spcPts val="0"/>
              </a:spcAft>
              <a:buClrTx/>
              <a:buSzTx/>
              <a:buFont typeface="Arial" charset="0"/>
              <a:buNone/>
              <a:tabLst/>
              <a:defRPr/>
            </a:pPr>
            <a:r>
              <a:rPr lang="en-US" b="0" dirty="0" smtClean="0">
                <a:solidFill>
                  <a:prstClr val="black"/>
                </a:solidFill>
              </a:rPr>
              <a:t>https://humantraffickinghotline.org/sites/default/files/Hotel%20and%20Motel%20Topical.pdf</a:t>
            </a:r>
            <a:endParaRPr lang="en-US" b="0" dirty="0">
              <a:solidFill>
                <a:prstClr val="black"/>
              </a:solidFill>
            </a:endParaRPr>
          </a:p>
        </p:txBody>
      </p:sp>
      <p:sp>
        <p:nvSpPr>
          <p:cNvPr id="4" name="Slide Number Placeholder 3"/>
          <p:cNvSpPr>
            <a:spLocks noGrp="1"/>
          </p:cNvSpPr>
          <p:nvPr>
            <p:ph type="sldNum" sz="quarter" idx="10"/>
          </p:nvPr>
        </p:nvSpPr>
        <p:spPr/>
        <p:txBody>
          <a:bodyPr/>
          <a:lstStyle/>
          <a:p>
            <a:fld id="{71A3F4A6-7A88-4604-B9D2-65DFB864E721}" type="slidenum">
              <a:rPr lang="en-US" smtClean="0"/>
              <a:t>3</a:t>
            </a:fld>
            <a:endParaRPr lang="en-US"/>
          </a:p>
        </p:txBody>
      </p:sp>
    </p:spTree>
    <p:extLst>
      <p:ext uri="{BB962C8B-B14F-4D97-AF65-F5344CB8AC3E}">
        <p14:creationId xmlns:p14="http://schemas.microsoft.com/office/powerpoint/2010/main" val="3658625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drugs and arms trafficking, human trafficking is a market-driven criminal industry that is based on the principles of supply and demand. Many factors make children and adults vulnerable to human trafficking. However, human trafficking does not exist solely because many people who are vulnerable to exploitation. </a:t>
            </a:r>
          </a:p>
          <a:p>
            <a:endParaRPr lang="en-US" dirty="0" smtClean="0"/>
          </a:p>
          <a:p>
            <a:r>
              <a:rPr lang="en-US" b="0" i="1" u="sng" dirty="0" smtClean="0"/>
              <a:t>Human trafficking is the only industry in which the demand and the supply are the same thing: human beings. People demanding the supply of people. </a:t>
            </a:r>
          </a:p>
          <a:p>
            <a:endParaRPr lang="en-US" dirty="0" smtClean="0"/>
          </a:p>
          <a:p>
            <a:r>
              <a:rPr lang="en-US" dirty="0" smtClean="0"/>
              <a:t>Human trafficking is lucrative ($150 dollars annually!) and widespread because it is fueled by 3 major factors:</a:t>
            </a:r>
          </a:p>
          <a:p>
            <a:endParaRPr lang="en-US" dirty="0" smtClean="0"/>
          </a:p>
          <a:p>
            <a:pPr marL="237369" indent="-237369">
              <a:buFont typeface="Arial" charset="0"/>
              <a:buAutoNum type="arabicParenR"/>
            </a:pPr>
            <a:r>
              <a:rPr lang="en-US" b="1" dirty="0" smtClean="0"/>
              <a:t>High risk</a:t>
            </a:r>
            <a:r>
              <a:rPr lang="en-US" b="1" baseline="0" dirty="0" smtClean="0"/>
              <a:t> / low reward</a:t>
            </a:r>
            <a:r>
              <a:rPr lang="en-US" b="1" dirty="0" smtClean="0"/>
              <a:t>:</a:t>
            </a:r>
            <a:r>
              <a:rPr lang="en-US" dirty="0" smtClean="0"/>
              <a:t> </a:t>
            </a:r>
          </a:p>
          <a:p>
            <a:pPr marL="237369" indent="-237369">
              <a:buFont typeface="Arial" charset="0"/>
              <a:buAutoNum type="arabicParenR"/>
            </a:pPr>
            <a:endParaRPr lang="en-US" dirty="0" smtClean="0"/>
          </a:p>
          <a:p>
            <a:r>
              <a:rPr lang="en-US" b="1" dirty="0" smtClean="0"/>
              <a:t>High</a:t>
            </a:r>
            <a:r>
              <a:rPr lang="en-US" b="1" baseline="0" dirty="0" smtClean="0"/>
              <a:t> Profits: </a:t>
            </a:r>
            <a:r>
              <a:rPr lang="en-US" dirty="0" smtClean="0"/>
              <a:t>When individuals are willing to buy commercial sex, they create a market and make it profitable for traffickers to sexually exploit children and adults.</a:t>
            </a:r>
            <a:br>
              <a:rPr lang="en-US" dirty="0" smtClean="0"/>
            </a:br>
            <a:r>
              <a:rPr lang="en-US" dirty="0" smtClean="0"/>
              <a:t>When consumers are willing to buy goods and services from industries that rely on forced labor, they create a profit incentive for labor traffickers to maximize revenue with minimal production costs. *</a:t>
            </a:r>
            <a:r>
              <a:rPr lang="en-US" b="1" dirty="0" smtClean="0"/>
              <a:t>High return on investment: </a:t>
            </a:r>
            <a:r>
              <a:rPr lang="en-US" dirty="0" smtClean="0"/>
              <a:t>With drugs or arms, or in most other markets, the products being sold can only be sold once. But with human trafficking, a </a:t>
            </a:r>
            <a:r>
              <a:rPr lang="en-US" b="1" dirty="0" smtClean="0"/>
              <a:t>human being can be sold over and over again</a:t>
            </a:r>
            <a:r>
              <a:rPr lang="en-US" dirty="0" smtClean="0"/>
              <a:t>. So human traffickers know there is an incredibly high return on investment: high profits, low investment cost. (ROI= (gain – cost) / cost)</a:t>
            </a:r>
          </a:p>
          <a:p>
            <a:pPr marL="712108" lvl="1" indent="-237369">
              <a:buFont typeface="Arial" charset="0"/>
              <a:buAutoNum type="arabicParenR"/>
            </a:pPr>
            <a:endParaRPr lang="en-US" dirty="0" smtClean="0"/>
          </a:p>
          <a:p>
            <a:r>
              <a:rPr lang="en-US" b="1" dirty="0" smtClean="0"/>
              <a:t>Minimal risks</a:t>
            </a:r>
            <a:r>
              <a:rPr lang="en-US" dirty="0" smtClean="0"/>
              <a:t>: When the community is unaware of this issue, when government and community institutions are not trained to respond, when there are ineffective or dormant laws to address the crime, when safety nets for victims do not exist, and when law enforcement does not  investigate and prosecute the crime, </a:t>
            </a:r>
            <a:r>
              <a:rPr lang="en-US" b="1" dirty="0" smtClean="0"/>
              <a:t>human traffickers perceive little risk or deterrence to affect their criminal operations.</a:t>
            </a:r>
          </a:p>
          <a:p>
            <a:pPr marL="237369" indent="-237369">
              <a:buFont typeface="Arial" charset="0"/>
              <a:buAutoNum type="arabicParenR"/>
            </a:pPr>
            <a:endParaRPr lang="en-US" dirty="0" smtClean="0"/>
          </a:p>
          <a:p>
            <a:r>
              <a:rPr lang="en-US" b="1" dirty="0" smtClean="0"/>
              <a:t>2)</a:t>
            </a:r>
            <a:r>
              <a:rPr lang="en-US" b="1" baseline="0" dirty="0" smtClean="0"/>
              <a:t> </a:t>
            </a:r>
            <a:r>
              <a:rPr lang="en-US" b="1" dirty="0" smtClean="0"/>
              <a:t>Supply and Demand:</a:t>
            </a:r>
            <a:r>
              <a:rPr lang="en-US" b="1" baseline="0" dirty="0" smtClean="0"/>
              <a:t> </a:t>
            </a:r>
            <a:r>
              <a:rPr lang="en-US" b="0" baseline="0" dirty="0" smtClean="0"/>
              <a:t>Most if not all business models rely on the basic principles of supply and demand. When demand for goods increases, so must the supply. In the case of human trafficking, there is large, widespread demand for cheap goods and commercial sex. This high demand requires and sustains a high level of supply. When the “supply” in the business model of human trafficking is men, women, and children– this means that high demand puts millions of people at risk. </a:t>
            </a:r>
            <a:r>
              <a:rPr lang="en-US" dirty="0"/>
              <a:t>In many cases of labor trafficking, consumers provide the demand, and thus the profit incentive, to the traffickers. Individuals who buy commercial sex acts create the demand for sex trafficking. Popular media, including certain books, movies, television shows, and music, sometimes glamorize and romanticize the commercial sex industry without properly acknowledging the presence of sex trafficking.  This glamorization then fuels the demand for paying someone else to have sex with them.  </a:t>
            </a:r>
            <a:endParaRPr lang="en-US" b="1" dirty="0" smtClean="0"/>
          </a:p>
          <a:p>
            <a:pPr marL="237369" indent="-237369">
              <a:buFont typeface="Arial" charset="0"/>
              <a:buAutoNum type="arabicParenR"/>
            </a:pPr>
            <a:endParaRPr lang="en-US" b="1" dirty="0" smtClean="0"/>
          </a:p>
          <a:p>
            <a:r>
              <a:rPr lang="en-US" b="1" dirty="0" smtClean="0"/>
              <a:t>3) Systemic inequalities (push and pull factors): </a:t>
            </a:r>
            <a:r>
              <a:rPr lang="en-US" b="0" dirty="0" smtClean="0"/>
              <a:t>Factors</a:t>
            </a:r>
            <a:r>
              <a:rPr lang="en-US" b="0" baseline="0" dirty="0" smtClean="0"/>
              <a:t> such as e</a:t>
            </a:r>
            <a:r>
              <a:rPr lang="en-US" dirty="0" smtClean="0"/>
              <a:t>xtreme poverty, lack of education, lack of access to health care, lack of child protection systems, systems of discrimination, conflict, and displacement make</a:t>
            </a:r>
            <a:r>
              <a:rPr lang="en-US" baseline="0" dirty="0" smtClean="0"/>
              <a:t> people vulnerable and more susceptible to being exploited and/or trafficked. </a:t>
            </a:r>
            <a:endParaRPr lang="en-US" dirty="0" smtClean="0"/>
          </a:p>
          <a:p>
            <a:endParaRPr lang="en-US" dirty="0" smtClean="0"/>
          </a:p>
          <a:p>
            <a:r>
              <a:rPr lang="en-US" b="1" dirty="0" smtClean="0"/>
              <a:t>https://humantraffickinghotline.org/what-human-trafficking</a:t>
            </a:r>
          </a:p>
          <a:p>
            <a:pPr marL="237369" indent="-237369">
              <a:buFont typeface="Arial" charset="0"/>
              <a:buAutoNum type="arabicParenR"/>
            </a:pPr>
            <a:endParaRPr lang="en-US" dirty="0" smtClean="0"/>
          </a:p>
          <a:p>
            <a:endParaRPr lang="en-US" dirty="0"/>
          </a:p>
        </p:txBody>
      </p:sp>
      <p:sp>
        <p:nvSpPr>
          <p:cNvPr id="4" name="Slide Number Placeholder 3"/>
          <p:cNvSpPr>
            <a:spLocks noGrp="1"/>
          </p:cNvSpPr>
          <p:nvPr>
            <p:ph type="sldNum" sz="quarter" idx="10"/>
          </p:nvPr>
        </p:nvSpPr>
        <p:spPr/>
        <p:txBody>
          <a:bodyPr/>
          <a:lstStyle/>
          <a:p>
            <a:fld id="{71A3F4A6-7A88-4604-B9D2-65DFB864E721}" type="slidenum">
              <a:rPr lang="en-US" smtClean="0"/>
              <a:t>4</a:t>
            </a:fld>
            <a:endParaRPr lang="en-US"/>
          </a:p>
        </p:txBody>
      </p:sp>
    </p:spTree>
    <p:extLst>
      <p:ext uri="{BB962C8B-B14F-4D97-AF65-F5344CB8AC3E}">
        <p14:creationId xmlns:p14="http://schemas.microsoft.com/office/powerpoint/2010/main" val="83238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 </a:t>
            </a:r>
            <a:r>
              <a:rPr lang="en-US" dirty="0" smtClean="0"/>
              <a:t>the United States, a lot of sex trafficking victims are US </a:t>
            </a:r>
            <a:r>
              <a:rPr lang="en-US" dirty="0" smtClean="0"/>
              <a:t>citizens</a:t>
            </a:r>
            <a:r>
              <a:rPr lang="en-US" dirty="0" smtClean="0"/>
              <a:t>, while labor trafficking victims tend to be foreign nationals; most foreign nationals take what they believe to be a good, well paying job for a couple of months in the US – and many are here on legal visas too. However, when they arrive to the US they are lied to, deceived, and forced to work 14/15 hour days with the threat of deportation. </a:t>
            </a:r>
          </a:p>
          <a:p>
            <a:endParaRPr lang="en-US" dirty="0" smtClean="0"/>
          </a:p>
          <a:p>
            <a:r>
              <a:rPr lang="en-US" dirty="0" smtClean="0"/>
              <a:t>Labor trafficking may occur in any sector. There are, however, some sectors that may be more prone to trafficking: </a:t>
            </a:r>
          </a:p>
          <a:p>
            <a:r>
              <a:rPr lang="en-US" dirty="0" smtClean="0"/>
              <a:t>Hospitality </a:t>
            </a:r>
            <a:r>
              <a:rPr lang="en-US" dirty="0" smtClean="0"/>
              <a:t>Service </a:t>
            </a:r>
            <a:r>
              <a:rPr lang="en-US" dirty="0" smtClean="0"/>
              <a:t>– restaurants, bars</a:t>
            </a:r>
            <a:r>
              <a:rPr lang="en-US" baseline="0" dirty="0" smtClean="0"/>
              <a:t>, hotels,</a:t>
            </a:r>
            <a:endParaRPr lang="en-US" dirty="0" smtClean="0"/>
          </a:p>
          <a:p>
            <a:r>
              <a:rPr lang="en-US" dirty="0" smtClean="0"/>
              <a:t>Agriculture </a:t>
            </a:r>
          </a:p>
          <a:p>
            <a:r>
              <a:rPr lang="en-US" dirty="0" smtClean="0"/>
              <a:t>Construction</a:t>
            </a:r>
          </a:p>
          <a:p>
            <a:r>
              <a:rPr lang="en-US" dirty="0" smtClean="0"/>
              <a:t>Domestic Work </a:t>
            </a:r>
          </a:p>
          <a:p>
            <a:r>
              <a:rPr lang="en-US" dirty="0" smtClean="0"/>
              <a:t>Peddling/begging </a:t>
            </a:r>
            <a:r>
              <a:rPr lang="en-US" dirty="0" smtClean="0"/>
              <a:t>rings</a:t>
            </a:r>
          </a:p>
          <a:p>
            <a:r>
              <a:rPr lang="en-US" dirty="0" smtClean="0"/>
              <a:t>Nail salons</a:t>
            </a:r>
            <a:endParaRPr lang="en-US" dirty="0" smtClean="0"/>
          </a:p>
          <a:p>
            <a:endParaRPr lang="en-US" dirty="0" smtClean="0"/>
          </a:p>
          <a:p>
            <a:r>
              <a:rPr lang="en-US" dirty="0" smtClean="0"/>
              <a:t>Venues for Sex Trafficking</a:t>
            </a:r>
          </a:p>
          <a:p>
            <a:r>
              <a:rPr lang="en-US" dirty="0" smtClean="0"/>
              <a:t>on-line/Internet, including social media</a:t>
            </a:r>
          </a:p>
          <a:p>
            <a:r>
              <a:rPr lang="en-US" dirty="0" smtClean="0"/>
              <a:t>Brothels</a:t>
            </a:r>
          </a:p>
          <a:p>
            <a:r>
              <a:rPr lang="en-US" dirty="0" smtClean="0"/>
              <a:t>Strip clubs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(Illicit) Massage Parlors- massage businesses that offer commercial sex either in place of or in addition to massage. </a:t>
            </a:r>
          </a:p>
          <a:p>
            <a:r>
              <a:rPr lang="en-US" dirty="0" smtClean="0"/>
              <a:t>Street </a:t>
            </a:r>
            <a:r>
              <a:rPr lang="en-US" dirty="0" smtClean="0"/>
              <a:t>Prostitution- commercial sex that occurs outdoors along a strip of road referred to as a “track” or at truck stops</a:t>
            </a:r>
          </a:p>
          <a:p>
            <a:endParaRPr lang="en-US" dirty="0" smtClean="0"/>
          </a:p>
          <a:p>
            <a:r>
              <a:rPr lang="en-US" dirty="0" smtClean="0"/>
              <a:t>Once a victim is purchased for sex online or on the street, the abuse often takes place in a hotel.</a:t>
            </a:r>
          </a:p>
          <a:p>
            <a:endParaRPr lang="en-US" dirty="0" smtClean="0"/>
          </a:p>
          <a:p>
            <a:r>
              <a:rPr lang="en-US" dirty="0" smtClean="0"/>
              <a:t>There is a mistaken assumption that pimps protect women involved in prostitution. The reality is that pimps are usually traffickers</a:t>
            </a:r>
            <a:r>
              <a:rPr lang="en-US" dirty="0" smtClean="0"/>
              <a:t>.</a:t>
            </a:r>
            <a:endParaRPr lang="en-US" dirty="0" smtClean="0"/>
          </a:p>
        </p:txBody>
      </p:sp>
      <p:sp>
        <p:nvSpPr>
          <p:cNvPr id="4" name="Slide Number Placeholder 3"/>
          <p:cNvSpPr>
            <a:spLocks noGrp="1"/>
          </p:cNvSpPr>
          <p:nvPr>
            <p:ph type="sldNum" sz="quarter" idx="10"/>
          </p:nvPr>
        </p:nvSpPr>
        <p:spPr/>
        <p:txBody>
          <a:bodyPr/>
          <a:lstStyle/>
          <a:p>
            <a:fld id="{71A3F4A6-7A88-4604-B9D2-65DFB864E721}" type="slidenum">
              <a:rPr lang="en-US" smtClean="0"/>
              <a:t>5</a:t>
            </a:fld>
            <a:endParaRPr lang="en-US"/>
          </a:p>
        </p:txBody>
      </p:sp>
    </p:spTree>
    <p:extLst>
      <p:ext uri="{BB962C8B-B14F-4D97-AF65-F5344CB8AC3E}">
        <p14:creationId xmlns:p14="http://schemas.microsoft.com/office/powerpoint/2010/main" val="215283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i="0" baseline="0" dirty="0" smtClean="0"/>
              <a:t>Sex trafficking occurs HERE, in our country, in our state, and in our city. While labor trafficking makes up the majority of human trafficking worldwide, here in the U.S. most trafficking is sex trafficking.</a:t>
            </a:r>
          </a:p>
          <a:p>
            <a:endParaRPr lang="en-US" i="0" baseline="0" dirty="0" smtClean="0"/>
          </a:p>
          <a:p>
            <a:r>
              <a:rPr lang="en-US" i="0" baseline="0" dirty="0" smtClean="0"/>
              <a:t>And the </a:t>
            </a:r>
            <a:r>
              <a:rPr lang="en-US" b="1" i="0" baseline="0" dirty="0" smtClean="0"/>
              <a:t>majority of sex trafficking victims are U.S. citizens</a:t>
            </a:r>
            <a:r>
              <a:rPr lang="en-US" b="0" i="0" baseline="0" dirty="0" smtClean="0"/>
              <a:t>. Sex trafficking is facilitated through a wide variety of venues. But to give you a sense of a how a typical victim is exploited, I want to show you how this industry operates</a:t>
            </a:r>
            <a:r>
              <a:rPr lang="en-US" b="0" i="0" baseline="0" dirty="0" smtClean="0"/>
              <a:t>:</a:t>
            </a:r>
            <a:endParaRPr lang="en-US" i="0" baseline="0" dirty="0" smtClean="0"/>
          </a:p>
          <a:p>
            <a:endParaRPr lang="en-US" i="0" dirty="0"/>
          </a:p>
        </p:txBody>
      </p:sp>
      <p:sp>
        <p:nvSpPr>
          <p:cNvPr id="4" name="Slide Number Placeholder 3"/>
          <p:cNvSpPr>
            <a:spLocks noGrp="1"/>
          </p:cNvSpPr>
          <p:nvPr>
            <p:ph type="sldNum" sz="quarter" idx="10"/>
          </p:nvPr>
        </p:nvSpPr>
        <p:spPr/>
        <p:txBody>
          <a:bodyPr/>
          <a:lstStyle/>
          <a:p>
            <a:fld id="{DA5CE7A3-5B14-1D45-9C58-35A22B9B8626}" type="slidenum">
              <a:rPr lang="en-US" smtClean="0"/>
              <a:t>6</a:t>
            </a:fld>
            <a:endParaRPr lang="en-US"/>
          </a:p>
        </p:txBody>
      </p:sp>
    </p:spTree>
    <p:extLst>
      <p:ext uri="{BB962C8B-B14F-4D97-AF65-F5344CB8AC3E}">
        <p14:creationId xmlns:p14="http://schemas.microsoft.com/office/powerpoint/2010/main" val="220638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171431" indent="-171431">
              <a:buFontTx/>
              <a:buChar char="-"/>
            </a:pPr>
            <a:endParaRPr lang="en-US" b="0" i="0" dirty="0"/>
          </a:p>
        </p:txBody>
      </p:sp>
      <p:sp>
        <p:nvSpPr>
          <p:cNvPr id="4" name="Slide Number Placeholder 3"/>
          <p:cNvSpPr>
            <a:spLocks noGrp="1"/>
          </p:cNvSpPr>
          <p:nvPr>
            <p:ph type="sldNum" sz="quarter" idx="10"/>
          </p:nvPr>
        </p:nvSpPr>
        <p:spPr/>
        <p:txBody>
          <a:bodyPr/>
          <a:lstStyle/>
          <a:p>
            <a:fld id="{DA5CE7A3-5B14-1D45-9C58-35A22B9B8626}" type="slidenum">
              <a:rPr lang="en-US" smtClean="0"/>
              <a:t>7</a:t>
            </a:fld>
            <a:endParaRPr lang="en-US"/>
          </a:p>
        </p:txBody>
      </p:sp>
    </p:spTree>
    <p:extLst>
      <p:ext uri="{BB962C8B-B14F-4D97-AF65-F5344CB8AC3E}">
        <p14:creationId xmlns:p14="http://schemas.microsoft.com/office/powerpoint/2010/main" val="857560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465861">
              <a:defRPr/>
            </a:pPr>
            <a:r>
              <a:rPr lang="en-US" i="1" dirty="0" smtClean="0"/>
              <a:t>MO</a:t>
            </a:r>
          </a:p>
          <a:p>
            <a:endParaRPr lang="en-US" dirty="0"/>
          </a:p>
        </p:txBody>
      </p:sp>
      <p:sp>
        <p:nvSpPr>
          <p:cNvPr id="4" name="Slide Number Placeholder 3"/>
          <p:cNvSpPr>
            <a:spLocks noGrp="1"/>
          </p:cNvSpPr>
          <p:nvPr>
            <p:ph type="sldNum" sz="quarter" idx="10"/>
          </p:nvPr>
        </p:nvSpPr>
        <p:spPr/>
        <p:txBody>
          <a:bodyPr/>
          <a:lstStyle/>
          <a:p>
            <a:fld id="{DA5CE7A3-5B14-1D45-9C58-35A22B9B8626}" type="slidenum">
              <a:rPr lang="en-US" smtClean="0"/>
              <a:t>8</a:t>
            </a:fld>
            <a:endParaRPr lang="en-US"/>
          </a:p>
        </p:txBody>
      </p:sp>
    </p:spTree>
    <p:extLst>
      <p:ext uri="{BB962C8B-B14F-4D97-AF65-F5344CB8AC3E}">
        <p14:creationId xmlns:p14="http://schemas.microsoft.com/office/powerpoint/2010/main" val="2544488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CE7A3-5B14-1D45-9C58-35A22B9B8626}" type="slidenum">
              <a:rPr lang="en-US" smtClean="0"/>
              <a:t>9</a:t>
            </a:fld>
            <a:endParaRPr lang="en-US"/>
          </a:p>
        </p:txBody>
      </p:sp>
    </p:spTree>
    <p:extLst>
      <p:ext uri="{BB962C8B-B14F-4D97-AF65-F5344CB8AC3E}">
        <p14:creationId xmlns:p14="http://schemas.microsoft.com/office/powerpoint/2010/main" val="2675563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Sunday, July 08, 2018</a:t>
            </a:fld>
            <a:endParaRPr lang="en-US"/>
          </a:p>
        </p:txBody>
      </p:sp>
      <p:sp>
        <p:nvSpPr>
          <p:cNvPr id="5" name="Footer Placeholder 4"/>
          <p:cNvSpPr>
            <a:spLocks noGrp="1"/>
          </p:cNvSpPr>
          <p:nvPr>
            <p:ph type="ftr" sz="quarter" idx="11"/>
          </p:nvPr>
        </p:nvSpPr>
        <p:spPr>
          <a:xfrm>
            <a:off x="812805" y="6272785"/>
            <a:ext cx="4745736" cy="365125"/>
          </a:xfrm>
        </p:spPr>
        <p:txBody>
          <a:bodyPr/>
          <a:lstStyle/>
          <a:p>
            <a:pPr algn="r"/>
            <a:endParaRPr lang="en-US" dirty="0"/>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0CFEC368-1D7A-4F81-ABF6-AE0E36BAF64C}" type="slidenum">
              <a:rPr lang="en-US" smtClean="0"/>
              <a:pPr/>
              <a:t>‹#›</a:t>
            </a:fld>
            <a:endParaRPr lang="en-US"/>
          </a:p>
        </p:txBody>
      </p:sp>
    </p:spTree>
    <p:extLst>
      <p:ext uri="{BB962C8B-B14F-4D97-AF65-F5344CB8AC3E}">
        <p14:creationId xmlns:p14="http://schemas.microsoft.com/office/powerpoint/2010/main" val="425781696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CC057FC-95B6-4D89-AFDA-ABA33EE921E5}" type="datetime2">
              <a:rPr lang="en-US" smtClean="0"/>
              <a:t>Sunday, July 08, 2018</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59889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C4549AC-EB31-477F-92A9-B1988E232878}" type="datetime2">
              <a:rPr lang="en-US" smtClean="0"/>
              <a:t>Sunday, July 08, 2018</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89686616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Slide">
    <p:spTree>
      <p:nvGrpSpPr>
        <p:cNvPr id="1" name=""/>
        <p:cNvGrpSpPr/>
        <p:nvPr/>
      </p:nvGrpSpPr>
      <p:grpSpPr>
        <a:xfrm>
          <a:off x="0" y="0"/>
          <a:ext cx="0" cy="0"/>
          <a:chOff x="0" y="0"/>
          <a:chExt cx="0" cy="0"/>
        </a:xfrm>
      </p:grpSpPr>
      <p:pic>
        <p:nvPicPr>
          <p:cNvPr id="7" name="Picture 6" descr="USF.cf_Badge.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055" y="1"/>
            <a:ext cx="1052764" cy="1101514"/>
          </a:xfrm>
          <a:prstGeom prst="rect">
            <a:avLst/>
          </a:prstGeom>
        </p:spPr>
      </p:pic>
      <p:cxnSp>
        <p:nvCxnSpPr>
          <p:cNvPr id="8" name="Straight Connector 7"/>
          <p:cNvCxnSpPr/>
          <p:nvPr userDrawn="1"/>
        </p:nvCxnSpPr>
        <p:spPr>
          <a:xfrm>
            <a:off x="302054" y="6409708"/>
            <a:ext cx="8539892"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3" name="Text Placeholder 12"/>
          <p:cNvSpPr>
            <a:spLocks noGrp="1"/>
          </p:cNvSpPr>
          <p:nvPr>
            <p:ph type="body" sz="quarter" idx="13" hasCustomPrompt="1"/>
          </p:nvPr>
        </p:nvSpPr>
        <p:spPr>
          <a:xfrm>
            <a:off x="457200" y="2487561"/>
            <a:ext cx="8229600" cy="1740310"/>
          </a:xfrm>
        </p:spPr>
        <p:txBody>
          <a:bodyPr>
            <a:normAutofit/>
          </a:bodyPr>
          <a:lstStyle>
            <a:lvl1pPr marL="0" indent="0" algn="ctr">
              <a:buNone/>
              <a:defRPr sz="4400" i="1" baseline="0">
                <a:solidFill>
                  <a:srgbClr val="17BFFF"/>
                </a:solidFill>
                <a:latin typeface="Georgia"/>
                <a:cs typeface="Georgia"/>
              </a:defRPr>
            </a:lvl1pPr>
          </a:lstStyle>
          <a:p>
            <a:pPr lvl="0"/>
            <a:r>
              <a:rPr lang="en-US" dirty="0" smtClean="0"/>
              <a:t>Click to Enter Section Title</a:t>
            </a:r>
          </a:p>
        </p:txBody>
      </p:sp>
      <p:sp>
        <p:nvSpPr>
          <p:cNvPr id="17" name="Footer Placeholder 4"/>
          <p:cNvSpPr>
            <a:spLocks noGrp="1"/>
          </p:cNvSpPr>
          <p:nvPr>
            <p:ph type="ftr" sz="quarter" idx="11"/>
          </p:nvPr>
        </p:nvSpPr>
        <p:spPr>
          <a:xfrm>
            <a:off x="209690" y="6456218"/>
            <a:ext cx="2895600" cy="228312"/>
          </a:xfrm>
        </p:spPr>
        <p:txBody>
          <a:bodyPr/>
          <a:lstStyle>
            <a:lvl1pPr algn="l">
              <a:defRPr sz="1000">
                <a:latin typeface="Arial"/>
                <a:cs typeface="Arial"/>
              </a:defRPr>
            </a:lvl1pPr>
          </a:lstStyle>
          <a:p>
            <a:r>
              <a:rPr lang="en-US" smtClean="0"/>
              <a:t>Footer</a:t>
            </a:r>
            <a:endParaRPr lang="en-US" dirty="0"/>
          </a:p>
        </p:txBody>
      </p:sp>
      <p:sp>
        <p:nvSpPr>
          <p:cNvPr id="18" name="Slide Number Placeholder 5"/>
          <p:cNvSpPr>
            <a:spLocks noGrp="1"/>
          </p:cNvSpPr>
          <p:nvPr>
            <p:ph type="sldNum" sz="quarter" idx="12"/>
          </p:nvPr>
        </p:nvSpPr>
        <p:spPr>
          <a:xfrm>
            <a:off x="6782570" y="6456218"/>
            <a:ext cx="2133600" cy="228312"/>
          </a:xfrm>
        </p:spPr>
        <p:txBody>
          <a:bodyPr/>
          <a:lstStyle>
            <a:lvl1pPr>
              <a:defRPr sz="1000"/>
            </a:lvl1pPr>
          </a:lstStyle>
          <a:p>
            <a:fld id="{1D2DBD69-D587-584F-8D0B-54D0F6C32A9B}" type="slidenum">
              <a:rPr lang="en-US" smtClean="0"/>
              <a:pPr/>
              <a:t>‹#›</a:t>
            </a:fld>
            <a:endParaRPr lang="en-US" dirty="0"/>
          </a:p>
        </p:txBody>
      </p:sp>
    </p:spTree>
    <p:extLst>
      <p:ext uri="{BB962C8B-B14F-4D97-AF65-F5344CB8AC3E}">
        <p14:creationId xmlns:p14="http://schemas.microsoft.com/office/powerpoint/2010/main" val="7759821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396A3A3-94A6-4E5B-AF39-173ACA3E61CC}" type="datetime2">
              <a:rPr lang="en-US" smtClean="0"/>
              <a:t>Sunday, July 08, 2018</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61441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smtClean="0"/>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9933D019-A32C-4EAD-B8E6-DBDA699692FD}" type="datetime2">
              <a:rPr lang="en-US" smtClean="0"/>
              <a:t>Sunday, July 08, 2018</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pPr algn="r"/>
            <a:endParaRPr lang="en-US" dirty="0"/>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0CFEC368-1D7A-4F81-ABF6-AE0E36BAF64C}" type="slidenum">
              <a:rPr lang="en-US" smtClean="0"/>
              <a:pPr/>
              <a:t>‹#›</a:t>
            </a:fld>
            <a:endParaRPr lang="en-US"/>
          </a:p>
        </p:txBody>
      </p:sp>
    </p:spTree>
    <p:extLst>
      <p:ext uri="{BB962C8B-B14F-4D97-AF65-F5344CB8AC3E}">
        <p14:creationId xmlns:p14="http://schemas.microsoft.com/office/powerpoint/2010/main" val="318755151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Sunday, July 08, 2018</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628147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Sunday, July 08, 2018</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66993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79CD4847-11EF-4466-A8AD-85CDB7B49118}" type="datetime2">
              <a:rPr lang="en-US" smtClean="0"/>
              <a:t>Sunday, July 08, 2018</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092377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Sunday, July 08, 2018</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083874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3FE976D3-5B7F-4300-ABED-C91F1B2AE209}" type="datetime2">
              <a:rPr lang="en-US" smtClean="0"/>
              <a:t>Sunday, July 08, 2018</a:t>
            </a:fld>
            <a:endParaRPr lang="en-US"/>
          </a:p>
        </p:txBody>
      </p:sp>
      <p:sp>
        <p:nvSpPr>
          <p:cNvPr id="10" name="Footer Placeholder 9"/>
          <p:cNvSpPr>
            <a:spLocks noGrp="1"/>
          </p:cNvSpPr>
          <p:nvPr>
            <p:ph type="ftr" sz="quarter" idx="11"/>
          </p:nvPr>
        </p:nvSpPr>
        <p:spPr/>
        <p:txBody>
          <a:bodyPr/>
          <a:lstStyle/>
          <a:p>
            <a:pPr algn="r"/>
            <a:endParaRPr lang="en-US" dirty="0"/>
          </a:p>
        </p:txBody>
      </p:sp>
      <p:sp>
        <p:nvSpPr>
          <p:cNvPr id="11" name="Slide Number Placeholder 10"/>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286739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EBDC1E59-17DD-41CE-97CA-624A472382D4}" type="datetime2">
              <a:rPr lang="en-US" smtClean="0"/>
              <a:t>Sunday, July 08, 2018</a:t>
            </a:fld>
            <a:endParaRPr lang="en-US"/>
          </a:p>
        </p:txBody>
      </p:sp>
      <p:sp>
        <p:nvSpPr>
          <p:cNvPr id="10" name="Slide Number Placeholder 9"/>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857779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A80CB818-7379-467D-8E76-EF9D9074A26C}" type="datetime2">
              <a:rPr lang="en-US" smtClean="0"/>
              <a:t>Sunday, July 08, 2018</a:t>
            </a:fld>
            <a:endParaRPr lang="en-US" dirty="0"/>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lgn="r"/>
            <a:endParaRPr lang="en-US" dirty="0"/>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4037879656"/>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hf sldNum="0" hdr="0" ftr="0" dt="0"/>
  <p:txStyles>
    <p:titleStyle>
      <a:lvl1pPr algn="l" defTabSz="914400" rtl="0" eaLnBrk="1" latinLnBrk="0" hangingPunct="1">
        <a:lnSpc>
          <a:spcPct val="90000"/>
        </a:lnSpc>
        <a:spcBef>
          <a:spcPct val="0"/>
        </a:spcBef>
        <a:buNone/>
        <a:defRPr sz="4200" b="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KllVVJ4seBA" TargetMode="External"/><Relationship Id="rId5" Type="http://schemas.openxmlformats.org/officeDocument/2006/relationships/image" Target="../media/image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97635" y="1981200"/>
            <a:ext cx="7593330" cy="1844377"/>
          </a:xfrm>
        </p:spPr>
        <p:txBody>
          <a:bodyPr/>
          <a:lstStyle/>
          <a:p>
            <a:pPr>
              <a:lnSpc>
                <a:spcPts val="7500"/>
              </a:lnSpc>
            </a:pPr>
            <a:r>
              <a:rPr lang="en-US" sz="11500" dirty="0" smtClean="0">
                <a:effectLst>
                  <a:outerShdw blurRad="38100" dist="38100" dir="2700000" algn="tl">
                    <a:srgbClr val="000000">
                      <a:alpha val="43137"/>
                    </a:srgbClr>
                  </a:outerShdw>
                </a:effectLst>
              </a:rPr>
              <a:t>NOT</a:t>
            </a:r>
            <a:r>
              <a:rPr lang="en-US" dirty="0" smtClean="0"/>
              <a:t> </a:t>
            </a:r>
            <a:br>
              <a:rPr lang="en-US" dirty="0" smtClean="0"/>
            </a:br>
            <a:r>
              <a:rPr lang="en-US" sz="8000" dirty="0" smtClean="0">
                <a:effectLst>
                  <a:outerShdw blurRad="38100" dist="38100" dir="2700000" algn="tl">
                    <a:srgbClr val="000000">
                      <a:alpha val="43137"/>
                    </a:srgbClr>
                  </a:outerShdw>
                </a:effectLst>
              </a:rPr>
              <a:t>IN</a:t>
            </a:r>
            <a:r>
              <a:rPr lang="en-US" sz="8000" dirty="0" smtClean="0"/>
              <a:t> </a:t>
            </a:r>
            <a:r>
              <a:rPr lang="en-US" sz="8000" dirty="0" smtClean="0">
                <a:effectLst>
                  <a:outerShdw blurRad="38100" dist="38100" dir="2700000" algn="tl">
                    <a:srgbClr val="000000">
                      <a:alpha val="43137"/>
                    </a:srgbClr>
                  </a:outerShdw>
                </a:effectLst>
              </a:rPr>
              <a:t>MY</a:t>
            </a:r>
            <a:r>
              <a:rPr lang="en-US" sz="8000" dirty="0" smtClean="0"/>
              <a:t> </a:t>
            </a:r>
            <a:r>
              <a:rPr lang="en-US" dirty="0" smtClean="0"/>
              <a:t/>
            </a:r>
            <a:br>
              <a:rPr lang="en-US" dirty="0" smtClean="0"/>
            </a:br>
            <a:r>
              <a:rPr lang="en-US" sz="7200" dirty="0" smtClean="0">
                <a:effectLst>
                  <a:outerShdw blurRad="38100" dist="38100" dir="2700000" algn="tl">
                    <a:srgbClr val="000000">
                      <a:alpha val="43137"/>
                    </a:srgbClr>
                  </a:outerShdw>
                </a:effectLst>
              </a:rPr>
              <a:t>HOTEL</a:t>
            </a:r>
            <a:endParaRPr lang="en-US" sz="7200" dirty="0">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4038600" y="1684188"/>
            <a:ext cx="4128023" cy="2438400"/>
          </a:xfrm>
        </p:spPr>
        <p:txBody>
          <a:bodyPr anchor="b">
            <a:normAutofit/>
          </a:bodyPr>
          <a:lstStyle/>
          <a:p>
            <a:pPr>
              <a:lnSpc>
                <a:spcPct val="150000"/>
              </a:lnSpc>
            </a:pPr>
            <a:r>
              <a:rPr lang="en-US" altLang="en-US" dirty="0">
                <a:solidFill>
                  <a:srgbClr val="222222"/>
                </a:solidFill>
                <a:latin typeface="+mj-lt"/>
                <a:cs typeface="Calibri" panose="020F0502020204030204" pitchFamily="34" charset="0"/>
              </a:rPr>
              <a:t>"Speak out for those who cannot speak, for the rights of all the </a:t>
            </a:r>
            <a:r>
              <a:rPr lang="en-US" altLang="en-US" dirty="0" smtClean="0">
                <a:solidFill>
                  <a:srgbClr val="222222"/>
                </a:solidFill>
                <a:latin typeface="+mj-lt"/>
                <a:cs typeface="Calibri" panose="020F0502020204030204" pitchFamily="34" charset="0"/>
              </a:rPr>
              <a:t>destitute." </a:t>
            </a:r>
            <a:r>
              <a:rPr lang="en-US" altLang="en-US" dirty="0">
                <a:solidFill>
                  <a:srgbClr val="222222"/>
                </a:solidFill>
                <a:latin typeface="+mj-lt"/>
                <a:cs typeface="Calibri" panose="020F0502020204030204" pitchFamily="34" charset="0"/>
              </a:rPr>
              <a:t>Proverbs </a:t>
            </a:r>
            <a:r>
              <a:rPr lang="en-US" altLang="en-US" dirty="0" smtClean="0">
                <a:solidFill>
                  <a:srgbClr val="222222"/>
                </a:solidFill>
                <a:latin typeface="+mj-lt"/>
                <a:cs typeface="Calibri" panose="020F0502020204030204" pitchFamily="34" charset="0"/>
              </a:rPr>
              <a:t>31:8</a:t>
            </a:r>
            <a:endParaRPr lang="en-US" altLang="en-US" dirty="0">
              <a:latin typeface="+mj-lt"/>
              <a:cs typeface="Calibri" panose="020F0502020204030204" pitchFamily="34" charset="0"/>
            </a:endParaRPr>
          </a:p>
        </p:txBody>
      </p:sp>
    </p:spTree>
    <p:extLst>
      <p:ext uri="{BB962C8B-B14F-4D97-AF65-F5344CB8AC3E}">
        <p14:creationId xmlns:p14="http://schemas.microsoft.com/office/powerpoint/2010/main" val="2560507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2" y="1859935"/>
            <a:ext cx="6076949" cy="2800767"/>
          </a:xfrm>
          <a:prstGeom prst="rect">
            <a:avLst/>
          </a:prstGeom>
          <a:noFill/>
        </p:spPr>
        <p:txBody>
          <a:bodyPr wrap="square" rtlCol="0">
            <a:spAutoFit/>
          </a:bodyPr>
          <a:lstStyle/>
          <a:p>
            <a:pPr algn="ctr"/>
            <a:r>
              <a:rPr lang="en-US" sz="8800" b="1" dirty="0" smtClean="0">
                <a:solidFill>
                  <a:schemeClr val="accent1"/>
                </a:solidFill>
                <a:latin typeface="Georgia" pitchFamily="18" charset="0"/>
              </a:rPr>
              <a:t>$364,000</a:t>
            </a:r>
            <a:r>
              <a:rPr lang="en-US" sz="8800" b="1" i="1" dirty="0" smtClean="0">
                <a:solidFill>
                  <a:schemeClr val="accent1"/>
                </a:solidFill>
                <a:latin typeface="Georgia" pitchFamily="18" charset="0"/>
              </a:rPr>
              <a:t> </a:t>
            </a:r>
            <a:r>
              <a:rPr lang="en-US" sz="8800" i="1" dirty="0" smtClean="0">
                <a:solidFill>
                  <a:schemeClr val="tx2"/>
                </a:solidFill>
                <a:latin typeface="Georgia" pitchFamily="18" charset="0"/>
              </a:rPr>
              <a:t>per year</a:t>
            </a:r>
            <a:endParaRPr lang="en-US" sz="8800" b="1" dirty="0">
              <a:solidFill>
                <a:schemeClr val="tx2"/>
              </a:solidFill>
              <a:latin typeface="Georgia" pitchFamily="18" charset="0"/>
            </a:endParaRPr>
          </a:p>
        </p:txBody>
      </p:sp>
    </p:spTree>
    <p:extLst>
      <p:ext uri="{BB962C8B-B14F-4D97-AF65-F5344CB8AC3E}">
        <p14:creationId xmlns:p14="http://schemas.microsoft.com/office/powerpoint/2010/main" val="354784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nline image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KllVVJ4seBA"/>
          <p:cNvPicPr>
            <a:picLocks noRot="1" noChangeAspect="1"/>
          </p:cNvPicPr>
          <p:nvPr>
            <a:videoFile r:link="rId1"/>
          </p:nvPr>
        </p:nvPicPr>
        <p:blipFill>
          <a:blip r:embed="rId4"/>
          <a:stretch>
            <a:fillRect/>
          </a:stretch>
        </p:blipFill>
        <p:spPr>
          <a:xfrm>
            <a:off x="914400" y="1600200"/>
            <a:ext cx="7315200" cy="4114800"/>
          </a:xfrm>
          <a:prstGeom prst="rect">
            <a:avLst/>
          </a:prstGeom>
          <a:ln w="38100">
            <a:solidFill>
              <a:schemeClr val="accent3"/>
            </a:solidFill>
          </a:ln>
        </p:spPr>
      </p:pic>
      <p:sp>
        <p:nvSpPr>
          <p:cNvPr id="6" name="Text Placeholder 1"/>
          <p:cNvSpPr txBox="1">
            <a:spLocks/>
          </p:cNvSpPr>
          <p:nvPr/>
        </p:nvSpPr>
        <p:spPr>
          <a:xfrm>
            <a:off x="381000" y="457200"/>
            <a:ext cx="8229600" cy="1740310"/>
          </a:xfrm>
          <a:prstGeom prst="rect">
            <a:avLst/>
          </a:prstGeom>
        </p:spPr>
        <p:txBody>
          <a:bodyPr/>
          <a:lstStyle>
            <a:lvl1pPr marL="342900" indent="-342900" algn="l" defTabSz="457200" rtl="0" eaLnBrk="1" latinLnBrk="0" hangingPunct="1">
              <a:spcBef>
                <a:spcPts val="0"/>
              </a:spcBef>
              <a:spcAft>
                <a:spcPts val="1200"/>
              </a:spcAft>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ts val="0"/>
              </a:spcBef>
              <a:spcAft>
                <a:spcPts val="1200"/>
              </a:spcAft>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spcAft>
                <a:spcPts val="1200"/>
              </a:spcAft>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1200"/>
              </a:spcAft>
              <a:buFont typeface="Wingdings" charset="2"/>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1200"/>
              </a:spcAft>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800" cap="all" dirty="0" smtClean="0">
                <a:blipFill>
                  <a:blip r:embed="rId5">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Does your hotel know?</a:t>
            </a:r>
            <a:endParaRPr lang="en-US" sz="4800" cap="all" dirty="0">
              <a:blipFill>
                <a:blip r:embed="rId5">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444836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picofyounggirlinmotel.png"/>
          <p:cNvPicPr>
            <a:picLocks noChangeAspect="1"/>
          </p:cNvPicPr>
          <p:nvPr/>
        </p:nvPicPr>
        <p:blipFill rotWithShape="1">
          <a:blip r:embed="rId3">
            <a:extLst>
              <a:ext uri="{28A0092B-C50C-407E-A947-70E740481C1C}">
                <a14:useLocalDpi xmlns:a14="http://schemas.microsoft.com/office/drawing/2010/main" val="0"/>
              </a:ext>
            </a:extLst>
          </a:blip>
          <a:srcRect r="8934" b="2369"/>
          <a:stretch/>
        </p:blipFill>
        <p:spPr bwMode="auto">
          <a:xfrm>
            <a:off x="2667000" y="1066800"/>
            <a:ext cx="3657600" cy="45856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4299921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9450" y="2209800"/>
            <a:ext cx="4572000" cy="4938275"/>
          </a:xfrm>
          <a:prstGeom prst="rect">
            <a:avLst/>
          </a:prstGeom>
        </p:spPr>
        <p:txBody>
          <a:bodyPr>
            <a:spAutoFit/>
          </a:bodyPr>
          <a:lstStyle/>
          <a:p>
            <a:pPr marL="514350" indent="-457200">
              <a:lnSpc>
                <a:spcPct val="120000"/>
              </a:lnSpc>
              <a:spcBef>
                <a:spcPts val="300"/>
              </a:spcBef>
              <a:buFontTx/>
              <a:buAutoNum type="arabicPeriod"/>
              <a:defRPr sz="1400"/>
            </a:pPr>
            <a:r>
              <a:rPr lang="en-US" dirty="0">
                <a:cs typeface="Arial"/>
              </a:rPr>
              <a:t>To </a:t>
            </a:r>
            <a:r>
              <a:rPr lang="en-US" b="1" dirty="0">
                <a:solidFill>
                  <a:srgbClr val="006600"/>
                </a:solidFill>
                <a:cs typeface="Arial"/>
              </a:rPr>
              <a:t>establish a policy </a:t>
            </a:r>
            <a:r>
              <a:rPr lang="en-US" dirty="0">
                <a:cs typeface="Arial"/>
              </a:rPr>
              <a:t>and procedures against sexual exploitation of children. </a:t>
            </a:r>
          </a:p>
          <a:p>
            <a:pPr marL="514350" indent="-457200">
              <a:lnSpc>
                <a:spcPct val="120000"/>
              </a:lnSpc>
              <a:spcBef>
                <a:spcPts val="300"/>
              </a:spcBef>
              <a:buFontTx/>
              <a:buAutoNum type="arabicPeriod"/>
              <a:defRPr sz="1400"/>
            </a:pPr>
            <a:r>
              <a:rPr lang="en-US" dirty="0">
                <a:cs typeface="Arial"/>
              </a:rPr>
              <a:t>To </a:t>
            </a:r>
            <a:r>
              <a:rPr lang="en-US" b="1" dirty="0">
                <a:solidFill>
                  <a:srgbClr val="006600"/>
                </a:solidFill>
                <a:cs typeface="Arial"/>
              </a:rPr>
              <a:t>train employees </a:t>
            </a:r>
            <a:r>
              <a:rPr lang="en-US" dirty="0">
                <a:cs typeface="Arial"/>
              </a:rPr>
              <a:t>in children’s rights, the prevention of sexual exploitation and how to report suspected cases. </a:t>
            </a:r>
          </a:p>
          <a:p>
            <a:pPr marL="514350" indent="-457200">
              <a:lnSpc>
                <a:spcPct val="120000"/>
              </a:lnSpc>
              <a:spcBef>
                <a:spcPts val="300"/>
              </a:spcBef>
              <a:buFontTx/>
              <a:buAutoNum type="arabicPeriod"/>
              <a:defRPr sz="1400"/>
            </a:pPr>
            <a:r>
              <a:rPr lang="en-US" dirty="0">
                <a:cs typeface="Arial"/>
              </a:rPr>
              <a:t>To </a:t>
            </a:r>
            <a:r>
              <a:rPr lang="en-US" b="1" dirty="0">
                <a:solidFill>
                  <a:srgbClr val="006600"/>
                </a:solidFill>
                <a:cs typeface="Arial"/>
              </a:rPr>
              <a:t>include a clause in contracts </a:t>
            </a:r>
            <a:r>
              <a:rPr lang="en-US" dirty="0">
                <a:cs typeface="Arial"/>
              </a:rPr>
              <a:t>throughout the value chain stating a common repudiation and zero tolerance policy of sexual exploitation of children. </a:t>
            </a:r>
          </a:p>
          <a:p>
            <a:pPr marL="514350" indent="-457200">
              <a:lnSpc>
                <a:spcPct val="120000"/>
              </a:lnSpc>
              <a:spcBef>
                <a:spcPts val="300"/>
              </a:spcBef>
              <a:buFontTx/>
              <a:buAutoNum type="arabicPeriod"/>
              <a:defRPr sz="1400"/>
            </a:pPr>
            <a:r>
              <a:rPr lang="en-US" dirty="0">
                <a:cs typeface="Arial"/>
              </a:rPr>
              <a:t>To </a:t>
            </a:r>
            <a:r>
              <a:rPr lang="en-US" b="1" dirty="0">
                <a:solidFill>
                  <a:srgbClr val="006600"/>
                </a:solidFill>
                <a:cs typeface="Arial"/>
              </a:rPr>
              <a:t>provide information to travelers </a:t>
            </a:r>
            <a:r>
              <a:rPr lang="en-US" dirty="0">
                <a:cs typeface="Arial"/>
              </a:rPr>
              <a:t>on children’s rights, the prevention of sexual exploitation of children and how to report suspected cases. </a:t>
            </a:r>
          </a:p>
          <a:p>
            <a:pPr marL="514350" indent="-457200">
              <a:lnSpc>
                <a:spcPct val="120000"/>
              </a:lnSpc>
              <a:spcBef>
                <a:spcPts val="300"/>
              </a:spcBef>
              <a:buFontTx/>
              <a:buAutoNum type="arabicPeriod"/>
              <a:defRPr sz="1400"/>
            </a:pPr>
            <a:r>
              <a:rPr lang="en-US" dirty="0">
                <a:cs typeface="Arial"/>
              </a:rPr>
              <a:t>To </a:t>
            </a:r>
            <a:r>
              <a:rPr lang="en-US" b="1" dirty="0">
                <a:solidFill>
                  <a:srgbClr val="006600"/>
                </a:solidFill>
                <a:cs typeface="Arial"/>
              </a:rPr>
              <a:t>support, collaborate and engage stakeholders </a:t>
            </a:r>
            <a:r>
              <a:rPr lang="en-US" dirty="0">
                <a:cs typeface="Arial"/>
              </a:rPr>
              <a:t>in the prevention of sexual exploitation of children. </a:t>
            </a:r>
          </a:p>
          <a:p>
            <a:pPr marL="514350" indent="-457200">
              <a:lnSpc>
                <a:spcPct val="120000"/>
              </a:lnSpc>
              <a:spcBef>
                <a:spcPts val="300"/>
              </a:spcBef>
              <a:buFontTx/>
              <a:buAutoNum type="arabicPeriod"/>
              <a:defRPr sz="1400"/>
            </a:pPr>
            <a:r>
              <a:rPr lang="en-US" dirty="0">
                <a:cs typeface="Arial"/>
              </a:rPr>
              <a:t>To </a:t>
            </a:r>
            <a:r>
              <a:rPr lang="en-US" b="1" dirty="0">
                <a:solidFill>
                  <a:srgbClr val="006600"/>
                </a:solidFill>
                <a:cs typeface="Arial"/>
              </a:rPr>
              <a:t>report annually </a:t>
            </a:r>
            <a:r>
              <a:rPr lang="en-US" dirty="0">
                <a:cs typeface="Arial"/>
              </a:rPr>
              <a:t>on their implementation of Code related activities.</a:t>
            </a:r>
            <a:endParaRPr lang="en-US" dirty="0"/>
          </a:p>
        </p:txBody>
      </p:sp>
      <p:pic>
        <p:nvPicPr>
          <p:cNvPr id="5"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659187"/>
            <a:ext cx="2362200" cy="26748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static1.squarespace.com/static/594970e91b631b3571be12e2/t/5975ff72d1758e2554b774f8/1500905442334/?format=300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0925" y="1752600"/>
            <a:ext cx="2139950" cy="21399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81000" y="457200"/>
            <a:ext cx="4920450" cy="1569660"/>
          </a:xfrm>
          <a:prstGeom prst="rect">
            <a:avLst/>
          </a:prstGeom>
        </p:spPr>
        <p:txBody>
          <a:bodyPr wrap="none">
            <a:spAutoFit/>
          </a:bodyPr>
          <a:lstStyle/>
          <a:p>
            <a:r>
              <a:rPr lang="en-US" sz="4800" cap="all" dirty="0">
                <a:blipFill>
                  <a:blip r:embed="rId5">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Helping hotels </a:t>
            </a:r>
            <a:endParaRPr lang="en-US" sz="4800" cap="all" dirty="0" smtClean="0">
              <a:blipFill>
                <a:blip r:embed="rId5">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endParaRPr>
          </a:p>
          <a:p>
            <a:r>
              <a:rPr lang="en-US" sz="4800" cap="all" dirty="0" smtClean="0">
                <a:blipFill>
                  <a:blip r:embed="rId5">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help </a:t>
            </a:r>
            <a:r>
              <a:rPr lang="en-US" sz="4800" cap="all" dirty="0">
                <a:blipFill>
                  <a:blip r:embed="rId5">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children</a:t>
            </a:r>
          </a:p>
        </p:txBody>
      </p:sp>
    </p:spTree>
    <p:extLst>
      <p:ext uri="{BB962C8B-B14F-4D97-AF65-F5344CB8AC3E}">
        <p14:creationId xmlns:p14="http://schemas.microsoft.com/office/powerpoint/2010/main" val="39250206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884" y="457200"/>
            <a:ext cx="8001000" cy="864096"/>
          </a:xfrm>
        </p:spPr>
        <p:txBody>
          <a:bodyPr>
            <a:noAutofit/>
          </a:bodyPr>
          <a:lstStyle/>
          <a:p>
            <a:r>
              <a:rPr lang="en-US" sz="4800" dirty="0">
                <a:effectLst>
                  <a:outerShdw blurRad="38100" dist="38100" dir="2700000" algn="tl">
                    <a:srgbClr val="000000">
                      <a:alpha val="43137"/>
                    </a:srgbClr>
                  </a:outerShdw>
                </a:effectLst>
              </a:rPr>
              <a:t>Employee training - signs</a:t>
            </a:r>
          </a:p>
        </p:txBody>
      </p:sp>
      <p:sp>
        <p:nvSpPr>
          <p:cNvPr id="3" name="Text Placeholder 2"/>
          <p:cNvSpPr>
            <a:spLocks noGrp="1"/>
          </p:cNvSpPr>
          <p:nvPr>
            <p:ph idx="1"/>
          </p:nvPr>
        </p:nvSpPr>
        <p:spPr>
          <a:xfrm>
            <a:off x="533400" y="1600200"/>
            <a:ext cx="7696200" cy="4572000"/>
          </a:xfrm>
          <a:prstGeom prst="rect">
            <a:avLst/>
          </a:prstGeom>
        </p:spPr>
        <p:txBody>
          <a:bodyPr>
            <a:noAutofit/>
          </a:bodyPr>
          <a:lstStyle/>
          <a:p>
            <a:pPr marL="0" indent="0">
              <a:lnSpc>
                <a:spcPct val="100000"/>
              </a:lnSpc>
              <a:buNone/>
            </a:pPr>
            <a:r>
              <a:rPr lang="en-US" sz="4000" b="1" dirty="0" smtClean="0">
                <a:solidFill>
                  <a:schemeClr val="accent2"/>
                </a:solidFill>
                <a:effectLst>
                  <a:outerShdw blurRad="38100" dist="38100" dir="2700000" algn="tl">
                    <a:srgbClr val="000000">
                      <a:alpha val="43137"/>
                    </a:srgbClr>
                  </a:outerShdw>
                </a:effectLst>
                <a:latin typeface="+mj-lt"/>
                <a:cs typeface="Calibri Light"/>
              </a:rPr>
              <a:t>TRAFFICKER</a:t>
            </a:r>
          </a:p>
          <a:p>
            <a:pPr>
              <a:lnSpc>
                <a:spcPct val="100000"/>
              </a:lnSpc>
              <a:spcBef>
                <a:spcPts val="0"/>
              </a:spcBef>
            </a:pPr>
            <a:r>
              <a:rPr lang="en-US" sz="2100" dirty="0" smtClean="0">
                <a:latin typeface="+mj-lt"/>
                <a:cs typeface="Calibri Light"/>
              </a:rPr>
              <a:t>Pays in cash one day at a time</a:t>
            </a:r>
          </a:p>
          <a:p>
            <a:pPr>
              <a:lnSpc>
                <a:spcPct val="100000"/>
              </a:lnSpc>
              <a:spcBef>
                <a:spcPts val="0"/>
              </a:spcBef>
            </a:pPr>
            <a:r>
              <a:rPr lang="en-US" sz="2100" dirty="0" smtClean="0">
                <a:latin typeface="+mj-lt"/>
                <a:cs typeface="Calibri Light"/>
              </a:rPr>
              <a:t>Escorts various men into the room and linger until they leave, watching the door</a:t>
            </a:r>
          </a:p>
          <a:p>
            <a:pPr>
              <a:lnSpc>
                <a:spcPct val="100000"/>
              </a:lnSpc>
              <a:spcBef>
                <a:spcPts val="0"/>
              </a:spcBef>
            </a:pPr>
            <a:r>
              <a:rPr lang="en-US" sz="2100" dirty="0" smtClean="0">
                <a:latin typeface="+mj-lt"/>
                <a:cs typeface="Calibri Light"/>
              </a:rPr>
              <a:t>Requests isolated rooms, adjacent rooms, or rooms close to an exit</a:t>
            </a:r>
          </a:p>
          <a:p>
            <a:pPr>
              <a:lnSpc>
                <a:spcPct val="100000"/>
              </a:lnSpc>
              <a:spcBef>
                <a:spcPts val="0"/>
              </a:spcBef>
            </a:pPr>
            <a:r>
              <a:rPr lang="en-US" sz="2100" dirty="0" smtClean="0">
                <a:latin typeface="+mj-lt"/>
                <a:cs typeface="Calibri Light"/>
              </a:rPr>
              <a:t>Removes self from operations; has adult females request rooms or pay the bills</a:t>
            </a:r>
          </a:p>
          <a:p>
            <a:pPr>
              <a:lnSpc>
                <a:spcPct val="100000"/>
              </a:lnSpc>
              <a:spcBef>
                <a:spcPts val="0"/>
              </a:spcBef>
            </a:pPr>
            <a:r>
              <a:rPr lang="en-US" sz="2100" dirty="0" smtClean="0">
                <a:latin typeface="+mj-lt"/>
                <a:cs typeface="Calibri Light"/>
              </a:rPr>
              <a:t>Speaks for victim and does not leave victim alone</a:t>
            </a:r>
          </a:p>
          <a:p>
            <a:pPr>
              <a:lnSpc>
                <a:spcPct val="100000"/>
              </a:lnSpc>
              <a:spcBef>
                <a:spcPts val="0"/>
              </a:spcBef>
            </a:pPr>
            <a:r>
              <a:rPr lang="en-US" sz="2100" dirty="0" smtClean="0">
                <a:latin typeface="+mj-lt"/>
                <a:cs typeface="Calibri Light"/>
              </a:rPr>
              <a:t>Controls all money and identification</a:t>
            </a:r>
          </a:p>
          <a:p>
            <a:pPr>
              <a:lnSpc>
                <a:spcPct val="100000"/>
              </a:lnSpc>
              <a:spcBef>
                <a:spcPts val="0"/>
              </a:spcBef>
            </a:pPr>
            <a:r>
              <a:rPr lang="en-US" sz="2100" dirty="0" smtClean="0">
                <a:latin typeface="+mj-lt"/>
                <a:cs typeface="Calibri Light"/>
              </a:rPr>
              <a:t>Is seen with many young women who exhibit signs of trafficking</a:t>
            </a:r>
          </a:p>
          <a:p>
            <a:pPr>
              <a:lnSpc>
                <a:spcPct val="100000"/>
              </a:lnSpc>
              <a:spcBef>
                <a:spcPts val="0"/>
              </a:spcBef>
            </a:pPr>
            <a:r>
              <a:rPr lang="en-US" sz="2100" dirty="0" smtClean="0">
                <a:latin typeface="+mj-lt"/>
                <a:cs typeface="Calibri Light"/>
              </a:rPr>
              <a:t>Openly threatens or physically assaults victims</a:t>
            </a:r>
          </a:p>
          <a:p>
            <a:pPr>
              <a:lnSpc>
                <a:spcPct val="100000"/>
              </a:lnSpc>
              <a:spcBef>
                <a:spcPts val="0"/>
              </a:spcBef>
            </a:pPr>
            <a:r>
              <a:rPr lang="en-US" sz="2100" dirty="0" smtClean="0">
                <a:latin typeface="+mj-lt"/>
                <a:cs typeface="Calibri Light"/>
              </a:rPr>
              <a:t>Uses inappropriate nicknames with victim</a:t>
            </a:r>
          </a:p>
        </p:txBody>
      </p:sp>
    </p:spTree>
    <p:extLst>
      <p:ext uri="{BB962C8B-B14F-4D97-AF65-F5344CB8AC3E}">
        <p14:creationId xmlns:p14="http://schemas.microsoft.com/office/powerpoint/2010/main" val="16934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600200"/>
            <a:ext cx="7772400" cy="4572000"/>
          </a:xfrm>
          <a:prstGeom prst="rect">
            <a:avLst/>
          </a:prstGeom>
        </p:spPr>
        <p:txBody>
          <a:bodyPr>
            <a:noAutofit/>
          </a:bodyPr>
          <a:lstStyle/>
          <a:p>
            <a:pPr marL="0" indent="0">
              <a:lnSpc>
                <a:spcPct val="100000"/>
              </a:lnSpc>
              <a:buNone/>
            </a:pPr>
            <a:r>
              <a:rPr lang="en-US" sz="4000" b="1" dirty="0" smtClean="0">
                <a:solidFill>
                  <a:schemeClr val="accent2"/>
                </a:solidFill>
                <a:effectLst>
                  <a:outerShdw blurRad="38100" dist="38100" dir="2700000" algn="tl">
                    <a:srgbClr val="000000">
                      <a:alpha val="43137"/>
                    </a:srgbClr>
                  </a:outerShdw>
                </a:effectLst>
                <a:latin typeface="+mj-lt"/>
                <a:cs typeface="Calibri Light"/>
              </a:rPr>
              <a:t>VICTIM</a:t>
            </a:r>
          </a:p>
          <a:p>
            <a:pPr>
              <a:lnSpc>
                <a:spcPct val="100000"/>
              </a:lnSpc>
              <a:spcBef>
                <a:spcPts val="0"/>
              </a:spcBef>
            </a:pPr>
            <a:r>
              <a:rPr lang="en-US" sz="2100" dirty="0" smtClean="0">
                <a:latin typeface="+mj-lt"/>
                <a:cs typeface="Calibri Light"/>
              </a:rPr>
              <a:t>Dressed </a:t>
            </a:r>
            <a:r>
              <a:rPr lang="en-US" sz="2100" dirty="0">
                <a:latin typeface="+mj-lt"/>
                <a:cs typeface="Calibri Light"/>
              </a:rPr>
              <a:t>inappropriately for age or weather; clothing is revealing</a:t>
            </a:r>
          </a:p>
          <a:p>
            <a:pPr>
              <a:lnSpc>
                <a:spcPct val="100000"/>
              </a:lnSpc>
              <a:spcBef>
                <a:spcPts val="0"/>
              </a:spcBef>
            </a:pPr>
            <a:r>
              <a:rPr lang="en-US" sz="2100" dirty="0">
                <a:latin typeface="+mj-lt"/>
                <a:cs typeface="Calibri Light"/>
              </a:rPr>
              <a:t>Fearful of authority figures, may avoid eye contact</a:t>
            </a:r>
          </a:p>
          <a:p>
            <a:pPr>
              <a:lnSpc>
                <a:spcPct val="100000"/>
              </a:lnSpc>
              <a:spcBef>
                <a:spcPts val="0"/>
              </a:spcBef>
            </a:pPr>
            <a:r>
              <a:rPr lang="en-US" sz="2100" dirty="0">
                <a:latin typeface="+mj-lt"/>
                <a:cs typeface="Calibri Light"/>
              </a:rPr>
              <a:t>Does not speak freely</a:t>
            </a:r>
          </a:p>
          <a:p>
            <a:pPr>
              <a:lnSpc>
                <a:spcPct val="100000"/>
              </a:lnSpc>
              <a:spcBef>
                <a:spcPts val="0"/>
              </a:spcBef>
            </a:pPr>
            <a:r>
              <a:rPr lang="en-US" sz="2100" dirty="0">
                <a:latin typeface="+mj-lt"/>
                <a:cs typeface="Calibri Light"/>
              </a:rPr>
              <a:t>Drugged, disoriented, confused, lacking sleep, or showing signs of abuse</a:t>
            </a:r>
          </a:p>
          <a:p>
            <a:pPr>
              <a:lnSpc>
                <a:spcPct val="100000"/>
              </a:lnSpc>
              <a:spcBef>
                <a:spcPts val="0"/>
              </a:spcBef>
            </a:pPr>
            <a:r>
              <a:rPr lang="en-US" sz="2100" dirty="0">
                <a:latin typeface="+mj-lt"/>
                <a:cs typeface="Calibri Light"/>
              </a:rPr>
              <a:t>Not in possession of passports, or other travel or identity documents</a:t>
            </a:r>
          </a:p>
          <a:p>
            <a:pPr>
              <a:lnSpc>
                <a:spcPct val="100000"/>
              </a:lnSpc>
              <a:spcBef>
                <a:spcPts val="0"/>
              </a:spcBef>
            </a:pPr>
            <a:r>
              <a:rPr lang="en-US" sz="2100" dirty="0">
                <a:latin typeface="+mj-lt"/>
                <a:cs typeface="Calibri Light"/>
              </a:rPr>
              <a:t>Has little or no luggage</a:t>
            </a:r>
          </a:p>
          <a:p>
            <a:pPr>
              <a:lnSpc>
                <a:spcPct val="100000"/>
              </a:lnSpc>
              <a:spcBef>
                <a:spcPts val="0"/>
              </a:spcBef>
            </a:pPr>
            <a:r>
              <a:rPr lang="en-US" sz="2100" dirty="0">
                <a:latin typeface="+mj-lt"/>
                <a:cs typeface="Calibri Light"/>
              </a:rPr>
              <a:t>Malnourished, injuries at different stages of healing, and/or lack of medical care</a:t>
            </a:r>
          </a:p>
          <a:p>
            <a:pPr>
              <a:lnSpc>
                <a:spcPct val="100000"/>
              </a:lnSpc>
              <a:spcBef>
                <a:spcPts val="0"/>
              </a:spcBef>
            </a:pPr>
            <a:r>
              <a:rPr lang="en-US" sz="2100" dirty="0">
                <a:latin typeface="+mj-lt"/>
                <a:cs typeface="Calibri Light"/>
              </a:rPr>
              <a:t>Refers to trafficker as “Daddy”</a:t>
            </a:r>
          </a:p>
          <a:p>
            <a:pPr>
              <a:lnSpc>
                <a:spcPct val="100000"/>
              </a:lnSpc>
              <a:spcBef>
                <a:spcPts val="0"/>
              </a:spcBef>
            </a:pPr>
            <a:r>
              <a:rPr lang="en-US" sz="2100" dirty="0" smtClean="0">
                <a:latin typeface="+mj-lt"/>
                <a:cs typeface="Calibri Light"/>
              </a:rPr>
              <a:t>Keeps late </a:t>
            </a:r>
            <a:r>
              <a:rPr lang="en-US" sz="2100" dirty="0">
                <a:latin typeface="+mj-lt"/>
                <a:cs typeface="Calibri Light"/>
              </a:rPr>
              <a:t>or unusual hours</a:t>
            </a:r>
          </a:p>
        </p:txBody>
      </p:sp>
      <p:sp>
        <p:nvSpPr>
          <p:cNvPr id="5" name="Title 1"/>
          <p:cNvSpPr txBox="1">
            <a:spLocks/>
          </p:cNvSpPr>
          <p:nvPr/>
        </p:nvSpPr>
        <p:spPr>
          <a:xfrm>
            <a:off x="336884" y="457200"/>
            <a:ext cx="8001000" cy="8640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200" b="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800" smtClean="0">
                <a:effectLst>
                  <a:outerShdw blurRad="38100" dist="38100" dir="2700000" algn="tl">
                    <a:srgbClr val="000000">
                      <a:alpha val="43137"/>
                    </a:srgbClr>
                  </a:outerShdw>
                </a:effectLst>
              </a:rPr>
              <a:t>Employee training - signs</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278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533400" y="1600200"/>
            <a:ext cx="7696200" cy="4572000"/>
          </a:xfrm>
          <a:prstGeom prst="rect">
            <a:avLst/>
          </a:prstGeom>
        </p:spPr>
        <p:txBody>
          <a:bodyPr>
            <a:noAutofit/>
          </a:bodyPr>
          <a:lstStyle/>
          <a:p>
            <a:pPr marL="0" indent="0">
              <a:lnSpc>
                <a:spcPct val="100000"/>
              </a:lnSpc>
              <a:buNone/>
            </a:pPr>
            <a:r>
              <a:rPr lang="en-US" sz="4000" b="1" dirty="0" smtClean="0">
                <a:solidFill>
                  <a:schemeClr val="accent2"/>
                </a:solidFill>
                <a:effectLst>
                  <a:outerShdw blurRad="38100" dist="38100" dir="2700000" algn="tl">
                    <a:srgbClr val="000000">
                      <a:alpha val="43137"/>
                    </a:srgbClr>
                  </a:outerShdw>
                </a:effectLst>
                <a:latin typeface="+mj-lt"/>
                <a:cs typeface="Calibri Light"/>
              </a:rPr>
              <a:t>HOTEL ROOM</a:t>
            </a:r>
          </a:p>
          <a:p>
            <a:pPr>
              <a:lnSpc>
                <a:spcPct val="100000"/>
              </a:lnSpc>
              <a:spcBef>
                <a:spcPts val="0"/>
              </a:spcBef>
            </a:pPr>
            <a:r>
              <a:rPr lang="en-US" sz="2100" dirty="0" smtClean="0">
                <a:latin typeface="+mj-lt"/>
                <a:cs typeface="Calibri Light"/>
              </a:rPr>
              <a:t>Excess </a:t>
            </a:r>
            <a:r>
              <a:rPr lang="en-US" sz="2100" dirty="0">
                <a:latin typeface="+mj-lt"/>
                <a:cs typeface="Calibri Light"/>
              </a:rPr>
              <a:t>of discarded condoms and lubricants</a:t>
            </a:r>
          </a:p>
          <a:p>
            <a:pPr>
              <a:lnSpc>
                <a:spcPct val="100000"/>
              </a:lnSpc>
              <a:spcBef>
                <a:spcPts val="0"/>
              </a:spcBef>
            </a:pPr>
            <a:r>
              <a:rPr lang="en-US" sz="2100" dirty="0">
                <a:latin typeface="+mj-lt"/>
                <a:cs typeface="Calibri Light"/>
              </a:rPr>
              <a:t>Room is frequented by different men</a:t>
            </a:r>
          </a:p>
          <a:p>
            <a:pPr>
              <a:lnSpc>
                <a:spcPct val="100000"/>
              </a:lnSpc>
              <a:spcBef>
                <a:spcPts val="0"/>
              </a:spcBef>
            </a:pPr>
            <a:r>
              <a:rPr lang="en-US" sz="2100" dirty="0">
                <a:latin typeface="+mj-lt"/>
                <a:cs typeface="Calibri Light"/>
              </a:rPr>
              <a:t>Refusal of housekeeping</a:t>
            </a:r>
          </a:p>
          <a:p>
            <a:pPr>
              <a:lnSpc>
                <a:spcPct val="100000"/>
              </a:lnSpc>
              <a:spcBef>
                <a:spcPts val="0"/>
              </a:spcBef>
            </a:pPr>
            <a:r>
              <a:rPr lang="en-US" sz="2100" dirty="0">
                <a:latin typeface="+mj-lt"/>
                <a:cs typeface="Calibri Light"/>
              </a:rPr>
              <a:t>Cameras and laptops</a:t>
            </a:r>
          </a:p>
          <a:p>
            <a:pPr>
              <a:lnSpc>
                <a:spcPct val="100000"/>
              </a:lnSpc>
              <a:spcBef>
                <a:spcPts val="0"/>
              </a:spcBef>
            </a:pPr>
            <a:r>
              <a:rPr lang="en-US" sz="2100" dirty="0">
                <a:latin typeface="+mj-lt"/>
                <a:cs typeface="Calibri Light"/>
              </a:rPr>
              <a:t>Credit card machine</a:t>
            </a:r>
          </a:p>
          <a:p>
            <a:pPr>
              <a:lnSpc>
                <a:spcPct val="100000"/>
              </a:lnSpc>
              <a:spcBef>
                <a:spcPts val="0"/>
              </a:spcBef>
            </a:pPr>
            <a:r>
              <a:rPr lang="en-US" sz="2100" dirty="0">
                <a:latin typeface="+mj-lt"/>
                <a:cs typeface="Calibri Light"/>
              </a:rPr>
              <a:t>Evidence of pornography</a:t>
            </a:r>
          </a:p>
        </p:txBody>
      </p:sp>
      <p:sp>
        <p:nvSpPr>
          <p:cNvPr id="4" name="Title 1"/>
          <p:cNvSpPr txBox="1">
            <a:spLocks/>
          </p:cNvSpPr>
          <p:nvPr/>
        </p:nvSpPr>
        <p:spPr>
          <a:xfrm>
            <a:off x="336884" y="457200"/>
            <a:ext cx="8001000" cy="8640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200" b="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800" dirty="0" smtClean="0">
                <a:effectLst>
                  <a:outerShdw blurRad="38100" dist="38100" dir="2700000" algn="tl">
                    <a:srgbClr val="000000">
                      <a:alpha val="43137"/>
                    </a:srgbClr>
                  </a:outerShdw>
                </a:effectLst>
              </a:rPr>
              <a:t>Employee training - signs</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711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2438400"/>
            <a:ext cx="7391400" cy="677108"/>
          </a:xfrm>
          <a:prstGeom prst="rect">
            <a:avLst/>
          </a:prstGeom>
        </p:spPr>
        <p:txBody>
          <a:bodyPr wrap="square">
            <a:spAutoFit/>
          </a:bodyPr>
          <a:lstStyle/>
          <a:p>
            <a:pPr algn="ctr"/>
            <a:endParaRPr lang="en-US" sz="2000" dirty="0" smtClean="0">
              <a:latin typeface="Calibri Light" pitchFamily="34" charset="0"/>
            </a:endParaRPr>
          </a:p>
          <a:p>
            <a:endParaRPr lang="en-US" dirty="0">
              <a:latin typeface="Calibri Light"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9394">
            <a:off x="5088023" y="1445765"/>
            <a:ext cx="3535457"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99109">
            <a:off x="486218" y="363443"/>
            <a:ext cx="4617945"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5311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676400"/>
            <a:ext cx="6876256" cy="4896544"/>
          </a:xfrm>
          <a:prstGeom prst="rect">
            <a:avLst/>
          </a:prstGeom>
        </p:spPr>
        <p:txBody>
          <a:bodyPr>
            <a:normAutofit/>
          </a:bodyPr>
          <a:lstStyle/>
          <a:p>
            <a:pPr marL="0" indent="0">
              <a:buNone/>
            </a:pPr>
            <a:endParaRPr lang="en-US" dirty="0" smtClean="0">
              <a:latin typeface="Calibri Light" pitchFamily="34" charset="0"/>
            </a:endParaRPr>
          </a:p>
          <a:p>
            <a:endParaRPr lang="en-US" dirty="0" smtClean="0">
              <a:latin typeface="Calibri Light" pitchFamily="34" charset="0"/>
            </a:endParaRPr>
          </a:p>
          <a:p>
            <a:endParaRPr lang="en-US" dirty="0" smtClean="0">
              <a:latin typeface="Calibri Light" pitchFamily="34" charset="0"/>
            </a:endParaRPr>
          </a:p>
          <a:p>
            <a:pPr marL="0" indent="0">
              <a:buNone/>
            </a:pPr>
            <a:endParaRPr lang="en-US" dirty="0" smtClean="0">
              <a:latin typeface="Calibri Light" pitchFamily="34" charset="0"/>
            </a:endParaRPr>
          </a:p>
          <a:p>
            <a:pPr marL="0" indent="0">
              <a:buNone/>
            </a:pPr>
            <a:endParaRPr lang="en-US" dirty="0" smtClean="0">
              <a:latin typeface="Calibri Light"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29296">
            <a:off x="496235" y="494979"/>
            <a:ext cx="4592122"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1260">
            <a:off x="5064648" y="1380407"/>
            <a:ext cx="3528082"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21221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1676400"/>
            <a:ext cx="6876256" cy="4896544"/>
          </a:xfrm>
          <a:prstGeom prst="rect">
            <a:avLst/>
          </a:prstGeom>
        </p:spPr>
        <p:txBody>
          <a:bodyPr>
            <a:normAutofit/>
          </a:bodyPr>
          <a:lstStyle/>
          <a:p>
            <a:pPr marL="0" indent="0">
              <a:buNone/>
            </a:pPr>
            <a:endParaRPr lang="en-US" dirty="0" smtClean="0">
              <a:latin typeface="Calibri Light" pitchFamily="34" charset="0"/>
            </a:endParaRPr>
          </a:p>
          <a:p>
            <a:endParaRPr lang="en-US" dirty="0" smtClean="0">
              <a:latin typeface="Calibri Light" pitchFamily="34" charset="0"/>
            </a:endParaRPr>
          </a:p>
          <a:p>
            <a:endParaRPr lang="en-US" dirty="0" smtClean="0">
              <a:latin typeface="Calibri Light" pitchFamily="34" charset="0"/>
            </a:endParaRPr>
          </a:p>
          <a:p>
            <a:pPr marL="0" indent="0">
              <a:buNone/>
            </a:pPr>
            <a:endParaRPr lang="en-US" dirty="0" smtClean="0">
              <a:latin typeface="Calibri Light" pitchFamily="34" charset="0"/>
            </a:endParaRPr>
          </a:p>
          <a:p>
            <a:pPr marL="0" indent="0">
              <a:buNone/>
            </a:pPr>
            <a:endParaRPr lang="en-US" dirty="0" smtClean="0">
              <a:latin typeface="Calibri Light" pitchFamily="34" charset="0"/>
            </a:endParaRPr>
          </a:p>
        </p:txBody>
      </p:sp>
      <p:sp>
        <p:nvSpPr>
          <p:cNvPr id="4" name="Rectangle 3"/>
          <p:cNvSpPr/>
          <p:nvPr/>
        </p:nvSpPr>
        <p:spPr>
          <a:xfrm>
            <a:off x="990600" y="2491466"/>
            <a:ext cx="7239000" cy="3577903"/>
          </a:xfrm>
          <a:prstGeom prst="rect">
            <a:avLst/>
          </a:prstGeom>
        </p:spPr>
        <p:txBody>
          <a:bodyPr wrap="square">
            <a:spAutoFit/>
          </a:bodyPr>
          <a:lstStyle/>
          <a:p>
            <a:pPr algn="ctr"/>
            <a:endParaRPr lang="en-US" sz="2100" dirty="0">
              <a:latin typeface="+mj-lt"/>
              <a:cs typeface="Calibri Light"/>
            </a:endParaRPr>
          </a:p>
          <a:p>
            <a:pPr marL="182880" indent="-182880">
              <a:spcAft>
                <a:spcPts val="853"/>
              </a:spcAft>
              <a:buClr>
                <a:schemeClr val="accent1">
                  <a:lumMod val="75000"/>
                </a:schemeClr>
              </a:buClr>
              <a:buSzPct val="85000"/>
              <a:buFont typeface="Wingdings" pitchFamily="2" charset="2"/>
              <a:buChar char="§"/>
              <a:defRPr/>
            </a:pPr>
            <a:r>
              <a:rPr lang="en-US" sz="2100" dirty="0">
                <a:latin typeface="+mj-lt"/>
                <a:cs typeface="Calibri Light"/>
              </a:rPr>
              <a:t>Two team members go into hotel.</a:t>
            </a:r>
          </a:p>
          <a:p>
            <a:pPr marL="182880" indent="-182880">
              <a:spcAft>
                <a:spcPts val="853"/>
              </a:spcAft>
              <a:buClr>
                <a:schemeClr val="accent1">
                  <a:lumMod val="75000"/>
                </a:schemeClr>
              </a:buClr>
              <a:buSzPct val="85000"/>
              <a:buFont typeface="Wingdings" pitchFamily="2" charset="2"/>
              <a:buChar char="§"/>
              <a:defRPr/>
            </a:pPr>
            <a:r>
              <a:rPr lang="en-US" altLang="en-US" sz="2100" dirty="0">
                <a:latin typeface="+mj-lt"/>
                <a:cs typeface="Calibri Light"/>
              </a:rPr>
              <a:t>Go through “hotel pitch.”</a:t>
            </a:r>
          </a:p>
          <a:p>
            <a:pPr marL="182880" indent="-182880">
              <a:spcAft>
                <a:spcPts val="853"/>
              </a:spcAft>
              <a:buClr>
                <a:schemeClr val="accent1">
                  <a:lumMod val="75000"/>
                </a:schemeClr>
              </a:buClr>
              <a:buSzPct val="85000"/>
              <a:buFont typeface="Wingdings" pitchFamily="2" charset="2"/>
              <a:buChar char="§"/>
              <a:defRPr/>
            </a:pPr>
            <a:r>
              <a:rPr lang="en-US" altLang="en-US" sz="2100" dirty="0">
                <a:latin typeface="+mj-lt"/>
                <a:cs typeface="Calibri Light"/>
              </a:rPr>
              <a:t>Engage them for as long as possible; see if member of management team is available. Walk through materials in the folder.</a:t>
            </a:r>
            <a:endParaRPr lang="en-US" sz="2100" dirty="0">
              <a:latin typeface="+mj-lt"/>
              <a:cs typeface="Calibri Light"/>
            </a:endParaRPr>
          </a:p>
          <a:p>
            <a:pPr marL="182880" indent="-182880">
              <a:spcAft>
                <a:spcPts val="853"/>
              </a:spcAft>
              <a:buClr>
                <a:schemeClr val="accent1">
                  <a:lumMod val="75000"/>
                </a:schemeClr>
              </a:buClr>
              <a:buSzPct val="85000"/>
              <a:buFont typeface="Wingdings" pitchFamily="2" charset="2"/>
              <a:buChar char="§"/>
              <a:defRPr/>
            </a:pPr>
            <a:r>
              <a:rPr lang="en-US" sz="2100" dirty="0">
                <a:latin typeface="+mj-lt"/>
                <a:cs typeface="Calibri Light"/>
              </a:rPr>
              <a:t>Take notes about what you experienced.</a:t>
            </a:r>
          </a:p>
          <a:p>
            <a:pPr marL="182880" indent="-182880">
              <a:spcAft>
                <a:spcPts val="853"/>
              </a:spcAft>
              <a:buClr>
                <a:schemeClr val="accent1">
                  <a:lumMod val="75000"/>
                </a:schemeClr>
              </a:buClr>
              <a:buSzPct val="85000"/>
              <a:buFont typeface="Wingdings" pitchFamily="2" charset="2"/>
              <a:buChar char="§"/>
              <a:defRPr/>
            </a:pPr>
            <a:r>
              <a:rPr lang="en-US" sz="2100" dirty="0">
                <a:latin typeface="+mj-lt"/>
                <a:cs typeface="Calibri Light"/>
              </a:rPr>
              <a:t>Call hotline if you see or learn of a trafficking situation. </a:t>
            </a:r>
          </a:p>
          <a:p>
            <a:pPr marL="182880" indent="-182880">
              <a:spcAft>
                <a:spcPts val="853"/>
              </a:spcAft>
              <a:buClr>
                <a:schemeClr val="accent1">
                  <a:lumMod val="75000"/>
                </a:schemeClr>
              </a:buClr>
              <a:buSzPct val="85000"/>
              <a:buFont typeface="Wingdings" pitchFamily="2" charset="2"/>
              <a:buChar char="§"/>
              <a:defRPr/>
            </a:pPr>
            <a:r>
              <a:rPr lang="en-US" sz="2100" dirty="0">
                <a:latin typeface="+mj-lt"/>
                <a:cs typeface="Calibri Light"/>
              </a:rPr>
              <a:t>Send follow up emails to hotel management</a:t>
            </a:r>
            <a:r>
              <a:rPr lang="en-US" sz="2100" dirty="0" smtClean="0">
                <a:latin typeface="+mj-lt"/>
                <a:cs typeface="Calibri Light"/>
              </a:rPr>
              <a:t>.</a:t>
            </a:r>
            <a:endParaRPr lang="en-US" sz="2100" dirty="0">
              <a:latin typeface="+mj-lt"/>
              <a:cs typeface="Calibri Light"/>
            </a:endParaRPr>
          </a:p>
        </p:txBody>
      </p:sp>
      <p:sp>
        <p:nvSpPr>
          <p:cNvPr id="6" name="Text Placeholder 5"/>
          <p:cNvSpPr txBox="1">
            <a:spLocks/>
          </p:cNvSpPr>
          <p:nvPr/>
        </p:nvSpPr>
        <p:spPr>
          <a:xfrm>
            <a:off x="446633" y="481802"/>
            <a:ext cx="7321808" cy="2009664"/>
          </a:xfrm>
          <a:prstGeom prst="rect">
            <a:avLst/>
          </a:prstGeom>
        </p:spPr>
        <p:txBody>
          <a:bodyPr>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7200" cap="all" dirty="0" smtClean="0">
                <a:blipFill>
                  <a:blip r:embed="rId3">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HOTEL</a:t>
            </a:r>
          </a:p>
          <a:p>
            <a:pPr marL="0" indent="0">
              <a:buNone/>
            </a:pPr>
            <a:r>
              <a:rPr lang="en-US" sz="5500" cap="all" dirty="0" smtClean="0">
                <a:blipFill>
                  <a:blip r:embed="rId3">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outreach</a:t>
            </a:r>
            <a:endParaRPr lang="en-US" sz="5500" cap="all" dirty="0">
              <a:blipFill>
                <a:blip r:embed="rId3">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1094136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048000"/>
            <a:ext cx="8273066" cy="2308324"/>
          </a:xfrm>
          <a:prstGeom prst="rect">
            <a:avLst/>
          </a:prstGeom>
          <a:noFill/>
        </p:spPr>
        <p:txBody>
          <a:bodyPr wrap="square" rtlCol="0">
            <a:spAutoFit/>
          </a:bodyPr>
          <a:lstStyle/>
          <a:p>
            <a:pPr defTabSz="457200"/>
            <a:r>
              <a:rPr lang="en-US" sz="3600" dirty="0" smtClean="0">
                <a:latin typeface="+mj-lt"/>
                <a:cs typeface="Arial" pitchFamily="34" charset="0"/>
              </a:rPr>
              <a:t>Human trafficking is the </a:t>
            </a:r>
            <a:r>
              <a:rPr lang="en-US" sz="3600" b="1" dirty="0" smtClean="0">
                <a:solidFill>
                  <a:schemeClr val="accent1"/>
                </a:solidFill>
                <a:latin typeface="+mj-lt"/>
                <a:cs typeface="Arial" pitchFamily="34" charset="0"/>
              </a:rPr>
              <a:t>ACT</a:t>
            </a:r>
            <a:r>
              <a:rPr lang="en-US" sz="3600" dirty="0" smtClean="0">
                <a:solidFill>
                  <a:schemeClr val="accent1"/>
                </a:solidFill>
                <a:latin typeface="+mj-lt"/>
                <a:cs typeface="Arial" pitchFamily="34" charset="0"/>
              </a:rPr>
              <a:t> </a:t>
            </a:r>
            <a:r>
              <a:rPr lang="en-US" sz="2800" u="sng" dirty="0" smtClean="0">
                <a:solidFill>
                  <a:schemeClr val="accent1"/>
                </a:solidFill>
                <a:latin typeface="+mj-lt"/>
                <a:cs typeface="Arial" pitchFamily="34" charset="0"/>
              </a:rPr>
              <a:t>of harboring, recruiting, transporting, transferring, or receiving</a:t>
            </a:r>
            <a:r>
              <a:rPr lang="en-US" sz="2800" dirty="0" smtClean="0">
                <a:solidFill>
                  <a:schemeClr val="accent1"/>
                </a:solidFill>
                <a:latin typeface="+mj-lt"/>
                <a:cs typeface="Arial" pitchFamily="34" charset="0"/>
              </a:rPr>
              <a:t> </a:t>
            </a:r>
            <a:r>
              <a:rPr lang="en-US" sz="3600" dirty="0" smtClean="0">
                <a:latin typeface="+mj-lt"/>
                <a:cs typeface="Arial" pitchFamily="34" charset="0"/>
              </a:rPr>
              <a:t>a person by the </a:t>
            </a:r>
            <a:r>
              <a:rPr lang="en-US" sz="3600" b="1" dirty="0" smtClean="0">
                <a:solidFill>
                  <a:schemeClr val="accent1"/>
                </a:solidFill>
                <a:latin typeface="+mj-lt"/>
                <a:cs typeface="Arial" pitchFamily="34" charset="0"/>
              </a:rPr>
              <a:t>MEANS</a:t>
            </a:r>
            <a:r>
              <a:rPr lang="en-US" sz="3600" dirty="0" smtClean="0">
                <a:solidFill>
                  <a:schemeClr val="accent1"/>
                </a:solidFill>
                <a:latin typeface="+mj-lt"/>
                <a:cs typeface="Arial" pitchFamily="34" charset="0"/>
              </a:rPr>
              <a:t> </a:t>
            </a:r>
            <a:r>
              <a:rPr lang="en-US" sz="2800" u="sng" dirty="0" smtClean="0">
                <a:solidFill>
                  <a:schemeClr val="accent1"/>
                </a:solidFill>
                <a:latin typeface="+mj-lt"/>
                <a:cs typeface="Arial" pitchFamily="34" charset="0"/>
              </a:rPr>
              <a:t>of force, fraud, or coercion</a:t>
            </a:r>
            <a:r>
              <a:rPr lang="en-US" sz="2800" dirty="0" smtClean="0">
                <a:solidFill>
                  <a:schemeClr val="accent1"/>
                </a:solidFill>
                <a:latin typeface="+mj-lt"/>
                <a:cs typeface="Arial" pitchFamily="34" charset="0"/>
              </a:rPr>
              <a:t>  </a:t>
            </a:r>
            <a:r>
              <a:rPr lang="en-US" sz="3600" dirty="0" smtClean="0">
                <a:latin typeface="+mj-lt"/>
                <a:cs typeface="Arial" pitchFamily="34" charset="0"/>
              </a:rPr>
              <a:t>for the </a:t>
            </a:r>
            <a:r>
              <a:rPr lang="en-US" sz="3600" b="1" dirty="0" smtClean="0">
                <a:solidFill>
                  <a:schemeClr val="accent1"/>
                </a:solidFill>
                <a:latin typeface="+mj-lt"/>
                <a:cs typeface="Arial" pitchFamily="34" charset="0"/>
              </a:rPr>
              <a:t>PURPOSE</a:t>
            </a:r>
            <a:r>
              <a:rPr lang="en-US" sz="3600" dirty="0" smtClean="0">
                <a:solidFill>
                  <a:schemeClr val="accent1"/>
                </a:solidFill>
                <a:latin typeface="+mj-lt"/>
                <a:cs typeface="Arial" pitchFamily="34" charset="0"/>
              </a:rPr>
              <a:t> </a:t>
            </a:r>
            <a:r>
              <a:rPr lang="en-US" sz="2800" u="sng" dirty="0" smtClean="0">
                <a:solidFill>
                  <a:schemeClr val="accent1"/>
                </a:solidFill>
                <a:latin typeface="+mj-lt"/>
                <a:cs typeface="Arial" pitchFamily="34" charset="0"/>
              </a:rPr>
              <a:t>of exploitation</a:t>
            </a:r>
            <a:r>
              <a:rPr lang="en-US" sz="3600" dirty="0" smtClean="0">
                <a:latin typeface="+mj-lt"/>
                <a:cs typeface="Arial" pitchFamily="34" charset="0"/>
              </a:rPr>
              <a:t>.</a:t>
            </a:r>
            <a:endParaRPr lang="en-US" sz="3600" dirty="0">
              <a:latin typeface="+mj-lt"/>
              <a:cs typeface="Arial" pitchFamily="34" charset="0"/>
            </a:endParaRPr>
          </a:p>
        </p:txBody>
      </p:sp>
      <p:sp>
        <p:nvSpPr>
          <p:cNvPr id="4" name="Title 3"/>
          <p:cNvSpPr txBox="1">
            <a:spLocks/>
          </p:cNvSpPr>
          <p:nvPr/>
        </p:nvSpPr>
        <p:spPr>
          <a:xfrm>
            <a:off x="533400" y="381000"/>
            <a:ext cx="7593330" cy="2209800"/>
          </a:xfrm>
          <a:prstGeom prst="rect">
            <a:avLst/>
          </a:prstGeom>
        </p:spPr>
        <p:txBody>
          <a:bodyPr vert="horz" lIns="91440" tIns="45720" rIns="91440" bIns="45720" rtlCol="0" anchor="t">
            <a:normAutofit fontScale="47500" lnSpcReduction="20000"/>
          </a:bodyPr>
          <a:lstStyle>
            <a:lvl1pPr algn="l" defTabSz="914400" rtl="0" eaLnBrk="1" latinLnBrk="0" hangingPunct="1">
              <a:lnSpc>
                <a:spcPct val="90000"/>
              </a:lnSpc>
              <a:spcBef>
                <a:spcPct val="0"/>
              </a:spcBef>
              <a:buNone/>
              <a:defRPr sz="4200" b="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nSpc>
                <a:spcPct val="120000"/>
              </a:lnSpc>
            </a:pPr>
            <a:r>
              <a:rPr lang="en-US" sz="15200" dirty="0" err="1" smtClean="0">
                <a:effectLst>
                  <a:outerShdw blurRad="38100" dist="38100" dir="2700000" algn="tl">
                    <a:srgbClr val="000000">
                      <a:alpha val="43137"/>
                    </a:srgbClr>
                  </a:outerShdw>
                </a:effectLst>
              </a:rPr>
              <a:t>WHAt</a:t>
            </a:r>
            <a:r>
              <a:rPr lang="en-US" sz="15200" dirty="0">
                <a:effectLst>
                  <a:outerShdw blurRad="38100" dist="38100" dir="2700000" algn="tl">
                    <a:srgbClr val="000000">
                      <a:alpha val="43137"/>
                    </a:srgbClr>
                  </a:outerShdw>
                </a:effectLst>
              </a:rPr>
              <a:t> </a:t>
            </a:r>
            <a:r>
              <a:rPr lang="en-US" sz="15200" dirty="0" smtClean="0">
                <a:effectLst>
                  <a:outerShdw blurRad="38100" dist="38100" dir="2700000" algn="tl">
                    <a:srgbClr val="000000">
                      <a:alpha val="43137"/>
                    </a:srgbClr>
                  </a:outerShdw>
                </a:effectLst>
              </a:rPr>
              <a:t>IS </a:t>
            </a:r>
          </a:p>
          <a:p>
            <a:pPr>
              <a:lnSpc>
                <a:spcPct val="120000"/>
              </a:lnSpc>
            </a:pPr>
            <a:r>
              <a:rPr lang="en-US" sz="11500" dirty="0" smtClean="0">
                <a:effectLst>
                  <a:outerShdw blurRad="38100" dist="38100" dir="2700000" algn="tl">
                    <a:srgbClr val="000000">
                      <a:alpha val="43137"/>
                    </a:srgbClr>
                  </a:outerShdw>
                </a:effectLst>
              </a:rPr>
              <a:t>HUMAN TRAFFICKING?</a:t>
            </a:r>
            <a:endParaRPr lang="en-US" sz="7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218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5"/>
          <p:cNvSpPr txBox="1">
            <a:spLocks/>
          </p:cNvSpPr>
          <p:nvPr/>
        </p:nvSpPr>
        <p:spPr>
          <a:xfrm>
            <a:off x="399461" y="381000"/>
            <a:ext cx="8229600" cy="1450258"/>
          </a:xfrm>
          <a:prstGeom prst="rect">
            <a:avLst/>
          </a:prstGeom>
        </p:spPr>
        <p:txBody>
          <a:bodyPr vert="horz" lIns="91440" tIns="45720" rIns="91440" bIns="45720" rtlCol="0" anchor="t">
            <a:normAutofit fontScale="25000" lnSpcReduction="20000"/>
          </a:bodyPr>
          <a:lstStyle>
            <a:defPPr>
              <a:defRPr lang="en-US"/>
            </a:defPPr>
            <a:lvl1pPr>
              <a:lnSpc>
                <a:spcPct val="120000"/>
              </a:lnSpc>
              <a:spcBef>
                <a:spcPct val="0"/>
              </a:spcBef>
              <a:buNone/>
              <a:defRPr sz="15200" b="0" cap="all" baseline="0">
                <a:blipFill>
                  <a:blip r:embed="rId3">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defRPr>
            </a:lvl1pPr>
          </a:lstStyle>
          <a:p>
            <a:r>
              <a:rPr lang="en-US" sz="28800" dirty="0"/>
              <a:t>Scope of </a:t>
            </a:r>
            <a:endParaRPr lang="en-US" sz="28800" dirty="0" smtClean="0"/>
          </a:p>
          <a:p>
            <a:r>
              <a:rPr lang="en-US" sz="21600" dirty="0" smtClean="0"/>
              <a:t>Human </a:t>
            </a:r>
            <a:r>
              <a:rPr lang="en-US" sz="21600" dirty="0"/>
              <a:t>Trafficking: USA</a:t>
            </a:r>
          </a:p>
        </p:txBody>
      </p:sp>
      <p:pic>
        <p:nvPicPr>
          <p:cNvPr id="12" name="Picture 11"/>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2680" b="12057"/>
          <a:stretch/>
        </p:blipFill>
        <p:spPr>
          <a:xfrm>
            <a:off x="189322" y="2286000"/>
            <a:ext cx="8649878" cy="3657600"/>
          </a:xfrm>
          <a:prstGeom prst="rect">
            <a:avLst/>
          </a:prstGeom>
          <a:effectLst/>
        </p:spPr>
      </p:pic>
    </p:spTree>
    <p:extLst>
      <p:ext uri="{BB962C8B-B14F-4D97-AF65-F5344CB8AC3E}">
        <p14:creationId xmlns:p14="http://schemas.microsoft.com/office/powerpoint/2010/main" val="173589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43553" y="2012010"/>
            <a:ext cx="6964983" cy="3474390"/>
            <a:chOff x="326465" y="1095393"/>
            <a:chExt cx="6964983" cy="3474390"/>
          </a:xfrm>
        </p:grpSpPr>
        <p:graphicFrame>
          <p:nvGraphicFramePr>
            <p:cNvPr id="3" name="Chart 2"/>
            <p:cNvGraphicFramePr/>
            <p:nvPr>
              <p:extLst>
                <p:ext uri="{D42A27DB-BD31-4B8C-83A1-F6EECF244321}">
                  <p14:modId xmlns:p14="http://schemas.microsoft.com/office/powerpoint/2010/main" val="3218246132"/>
                </p:ext>
              </p:extLst>
            </p:nvPr>
          </p:nvGraphicFramePr>
          <p:xfrm>
            <a:off x="1071363" y="1095393"/>
            <a:ext cx="6220085" cy="347439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326465" y="3579886"/>
              <a:ext cx="1867595" cy="577081"/>
            </a:xfrm>
            <a:prstGeom prst="rect">
              <a:avLst/>
            </a:prstGeom>
            <a:noFill/>
          </p:spPr>
          <p:txBody>
            <a:bodyPr wrap="square" rtlCol="0">
              <a:spAutoFit/>
            </a:bodyPr>
            <a:lstStyle/>
            <a:p>
              <a:r>
                <a:rPr lang="en-US" sz="1050" spc="300" dirty="0" smtClean="0">
                  <a:solidFill>
                    <a:schemeClr val="bg2">
                      <a:lumMod val="10000"/>
                    </a:schemeClr>
                  </a:solidFill>
                  <a:latin typeface="+mj-lt"/>
                </a:rPr>
                <a:t>COSTS </a:t>
              </a:r>
              <a:r>
                <a:rPr lang="en-US" sz="1050" spc="300" dirty="0" smtClean="0">
                  <a:solidFill>
                    <a:schemeClr val="bg2">
                      <a:lumMod val="10000"/>
                    </a:schemeClr>
                  </a:solidFill>
                </a:rPr>
                <a:t>-----------</a:t>
              </a:r>
              <a:endParaRPr lang="en-US" sz="1050" spc="300" dirty="0">
                <a:solidFill>
                  <a:schemeClr val="bg2">
                    <a:lumMod val="10000"/>
                  </a:schemeClr>
                </a:solidFill>
              </a:endParaRPr>
            </a:p>
            <a:p>
              <a:endParaRPr lang="en-US" sz="1050" spc="300" dirty="0">
                <a:solidFill>
                  <a:schemeClr val="bg2">
                    <a:lumMod val="10000"/>
                  </a:schemeClr>
                </a:solidFill>
              </a:endParaRPr>
            </a:p>
            <a:p>
              <a:endParaRPr lang="en-US" sz="1050" spc="300" dirty="0">
                <a:solidFill>
                  <a:schemeClr val="bg2">
                    <a:lumMod val="10000"/>
                  </a:schemeClr>
                </a:solidFill>
                <a:latin typeface="+mj-lt"/>
              </a:endParaRPr>
            </a:p>
          </p:txBody>
        </p:sp>
        <p:sp>
          <p:nvSpPr>
            <p:cNvPr id="5" name="TextBox 4"/>
            <p:cNvSpPr txBox="1"/>
            <p:nvPr/>
          </p:nvSpPr>
          <p:spPr>
            <a:xfrm>
              <a:off x="326465" y="1461310"/>
              <a:ext cx="1684124" cy="253916"/>
            </a:xfrm>
            <a:prstGeom prst="rect">
              <a:avLst/>
            </a:prstGeom>
            <a:noFill/>
          </p:spPr>
          <p:txBody>
            <a:bodyPr wrap="square" rtlCol="0">
              <a:spAutoFit/>
            </a:bodyPr>
            <a:lstStyle/>
            <a:p>
              <a:r>
                <a:rPr lang="en-US" sz="1050" spc="300" dirty="0" smtClean="0">
                  <a:solidFill>
                    <a:schemeClr val="bg2">
                      <a:lumMod val="10000"/>
                    </a:schemeClr>
                  </a:solidFill>
                  <a:latin typeface="+mj-lt"/>
                </a:rPr>
                <a:t>PROFITS ------</a:t>
              </a:r>
              <a:endParaRPr lang="en-US" sz="1050" spc="300" dirty="0">
                <a:solidFill>
                  <a:schemeClr val="bg2">
                    <a:lumMod val="10000"/>
                  </a:schemeClr>
                </a:solidFill>
                <a:latin typeface="+mj-lt"/>
              </a:endParaRPr>
            </a:p>
          </p:txBody>
        </p:sp>
        <p:sp>
          <p:nvSpPr>
            <p:cNvPr id="6" name="TextBox 5"/>
            <p:cNvSpPr txBox="1"/>
            <p:nvPr/>
          </p:nvSpPr>
          <p:spPr>
            <a:xfrm>
              <a:off x="326465" y="3935388"/>
              <a:ext cx="2236110" cy="577081"/>
            </a:xfrm>
            <a:prstGeom prst="rect">
              <a:avLst/>
            </a:prstGeom>
            <a:noFill/>
          </p:spPr>
          <p:txBody>
            <a:bodyPr wrap="square" rtlCol="0">
              <a:spAutoFit/>
            </a:bodyPr>
            <a:lstStyle/>
            <a:p>
              <a:r>
                <a:rPr lang="en-US" sz="1050" spc="300" dirty="0" smtClean="0">
                  <a:solidFill>
                    <a:schemeClr val="bg2">
                      <a:lumMod val="10000"/>
                    </a:schemeClr>
                  </a:solidFill>
                  <a:latin typeface="+mj-lt"/>
                </a:rPr>
                <a:t>RISKS </a:t>
              </a:r>
              <a:r>
                <a:rPr lang="en-US" sz="1050" spc="300" dirty="0" smtClean="0">
                  <a:solidFill>
                    <a:schemeClr val="bg2">
                      <a:lumMod val="10000"/>
                    </a:schemeClr>
                  </a:solidFill>
                </a:rPr>
                <a:t>---------------</a:t>
              </a:r>
              <a:endParaRPr lang="en-US" sz="1050" spc="300" dirty="0">
                <a:solidFill>
                  <a:schemeClr val="bg2">
                    <a:lumMod val="10000"/>
                  </a:schemeClr>
                </a:solidFill>
              </a:endParaRPr>
            </a:p>
            <a:p>
              <a:endParaRPr lang="en-US" sz="1050" spc="300" dirty="0">
                <a:solidFill>
                  <a:schemeClr val="bg2">
                    <a:lumMod val="10000"/>
                  </a:schemeClr>
                </a:solidFill>
              </a:endParaRPr>
            </a:p>
            <a:p>
              <a:endParaRPr lang="en-US" sz="1050" spc="300" dirty="0">
                <a:solidFill>
                  <a:schemeClr val="bg2">
                    <a:lumMod val="10000"/>
                  </a:schemeClr>
                </a:solidFill>
                <a:latin typeface="+mj-lt"/>
              </a:endParaRPr>
            </a:p>
          </p:txBody>
        </p:sp>
      </p:grpSp>
      <p:sp>
        <p:nvSpPr>
          <p:cNvPr id="7" name="Text Placeholder 5"/>
          <p:cNvSpPr txBox="1">
            <a:spLocks/>
          </p:cNvSpPr>
          <p:nvPr/>
        </p:nvSpPr>
        <p:spPr>
          <a:xfrm>
            <a:off x="446633" y="481802"/>
            <a:ext cx="7321808" cy="2009664"/>
          </a:xfrm>
          <a:prstGeom prst="rect">
            <a:avLst/>
          </a:prstGeom>
        </p:spPr>
        <p:txBody>
          <a:bodyPr>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7200" cap="all" dirty="0">
                <a:blipFill>
                  <a:blip r:embed="rId4">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What</a:t>
            </a:r>
            <a:r>
              <a:rPr lang="en-US" sz="4000" i="1" dirty="0" smtClean="0">
                <a:solidFill>
                  <a:schemeClr val="tx2"/>
                </a:solidFill>
                <a:latin typeface="Georgia" pitchFamily="18" charset="0"/>
              </a:rPr>
              <a:t> </a:t>
            </a:r>
            <a:r>
              <a:rPr lang="en-US" sz="7200" cap="all" dirty="0">
                <a:blipFill>
                  <a:blip r:embed="rId4">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fuels</a:t>
            </a:r>
            <a:r>
              <a:rPr lang="en-US" sz="4000" i="1" dirty="0" smtClean="0">
                <a:solidFill>
                  <a:schemeClr val="tx2"/>
                </a:solidFill>
                <a:latin typeface="Georgia" pitchFamily="18" charset="0"/>
              </a:rPr>
              <a:t> </a:t>
            </a:r>
            <a:r>
              <a:rPr lang="en-US" sz="5500" cap="all" dirty="0">
                <a:blipFill>
                  <a:blip r:embed="rId4">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trafficking?</a:t>
            </a:r>
          </a:p>
        </p:txBody>
      </p:sp>
      <p:sp>
        <p:nvSpPr>
          <p:cNvPr id="8" name="TextBox 7"/>
          <p:cNvSpPr txBox="1"/>
          <p:nvPr/>
        </p:nvSpPr>
        <p:spPr>
          <a:xfrm>
            <a:off x="243553" y="5416730"/>
            <a:ext cx="704710" cy="707886"/>
          </a:xfrm>
          <a:prstGeom prst="rect">
            <a:avLst/>
          </a:prstGeom>
          <a:noFill/>
        </p:spPr>
        <p:txBody>
          <a:bodyPr wrap="square" rtlCol="0">
            <a:spAutoFit/>
          </a:bodyPr>
          <a:lstStyle/>
          <a:p>
            <a:r>
              <a:rPr lang="en-US" sz="4000" b="1" i="1" dirty="0" smtClean="0">
                <a:solidFill>
                  <a:schemeClr val="accent2"/>
                </a:solidFill>
                <a:latin typeface="Georgia" pitchFamily="18" charset="0"/>
              </a:rPr>
              <a:t>1. </a:t>
            </a:r>
            <a:endParaRPr lang="en-US" sz="4000" b="1" i="1" dirty="0">
              <a:solidFill>
                <a:schemeClr val="accent2"/>
              </a:solidFill>
              <a:latin typeface="Georgia" pitchFamily="18" charset="0"/>
            </a:endParaRPr>
          </a:p>
        </p:txBody>
      </p:sp>
      <p:sp>
        <p:nvSpPr>
          <p:cNvPr id="9" name="TextBox 8"/>
          <p:cNvSpPr txBox="1"/>
          <p:nvPr/>
        </p:nvSpPr>
        <p:spPr>
          <a:xfrm>
            <a:off x="3200400" y="5410200"/>
            <a:ext cx="704710" cy="707886"/>
          </a:xfrm>
          <a:prstGeom prst="rect">
            <a:avLst/>
          </a:prstGeom>
          <a:noFill/>
        </p:spPr>
        <p:txBody>
          <a:bodyPr wrap="square" rtlCol="0">
            <a:spAutoFit/>
          </a:bodyPr>
          <a:lstStyle/>
          <a:p>
            <a:r>
              <a:rPr lang="en-US" sz="4000" b="1" i="1" dirty="0">
                <a:solidFill>
                  <a:schemeClr val="accent2"/>
                </a:solidFill>
                <a:latin typeface="Georgia" pitchFamily="18" charset="0"/>
              </a:rPr>
              <a:t>2</a:t>
            </a:r>
            <a:r>
              <a:rPr lang="en-US" sz="4000" b="1" i="1" dirty="0" smtClean="0">
                <a:solidFill>
                  <a:schemeClr val="accent2"/>
                </a:solidFill>
                <a:latin typeface="Georgia" pitchFamily="18" charset="0"/>
              </a:rPr>
              <a:t>.</a:t>
            </a:r>
            <a:r>
              <a:rPr lang="en-US" sz="4000" b="1" i="1" dirty="0" smtClean="0">
                <a:solidFill>
                  <a:srgbClr val="00B0F0"/>
                </a:solidFill>
                <a:latin typeface="Georgia" pitchFamily="18" charset="0"/>
              </a:rPr>
              <a:t>  </a:t>
            </a:r>
            <a:endParaRPr lang="en-US" sz="4000" b="1" i="1" dirty="0">
              <a:solidFill>
                <a:srgbClr val="00B0F0"/>
              </a:solidFill>
              <a:latin typeface="Georgia" pitchFamily="18" charset="0"/>
            </a:endParaRPr>
          </a:p>
        </p:txBody>
      </p:sp>
      <p:sp>
        <p:nvSpPr>
          <p:cNvPr id="10" name="TextBox 9"/>
          <p:cNvSpPr txBox="1"/>
          <p:nvPr/>
        </p:nvSpPr>
        <p:spPr>
          <a:xfrm>
            <a:off x="6153290" y="5420140"/>
            <a:ext cx="704710" cy="707886"/>
          </a:xfrm>
          <a:prstGeom prst="rect">
            <a:avLst/>
          </a:prstGeom>
          <a:noFill/>
        </p:spPr>
        <p:txBody>
          <a:bodyPr wrap="square" rtlCol="0">
            <a:spAutoFit/>
          </a:bodyPr>
          <a:lstStyle/>
          <a:p>
            <a:r>
              <a:rPr lang="en-US" sz="4000" b="1" i="1" dirty="0" smtClean="0">
                <a:solidFill>
                  <a:schemeClr val="accent2"/>
                </a:solidFill>
                <a:latin typeface="Georgia" pitchFamily="18" charset="0"/>
              </a:rPr>
              <a:t>3.</a:t>
            </a:r>
            <a:r>
              <a:rPr lang="en-US" sz="4000" b="1" i="1" dirty="0" smtClean="0">
                <a:solidFill>
                  <a:srgbClr val="00B0F0"/>
                </a:solidFill>
                <a:latin typeface="Georgia" pitchFamily="18" charset="0"/>
              </a:rPr>
              <a:t> </a:t>
            </a:r>
            <a:endParaRPr lang="en-US" sz="4000" b="1" i="1" dirty="0">
              <a:solidFill>
                <a:srgbClr val="00B0F0"/>
              </a:solidFill>
              <a:latin typeface="Georgia" pitchFamily="18" charset="0"/>
            </a:endParaRPr>
          </a:p>
        </p:txBody>
      </p:sp>
      <mc:AlternateContent xmlns:mc="http://schemas.openxmlformats.org/markup-compatibility/2006" xmlns:a14="http://schemas.microsoft.com/office/drawing/2010/main">
        <mc:Choice Requires="a14">
          <p:sp>
            <p:nvSpPr>
              <p:cNvPr id="11" name="TextBox 10"/>
              <p:cNvSpPr txBox="1"/>
              <p:nvPr/>
            </p:nvSpPr>
            <p:spPr>
              <a:xfrm>
                <a:off x="829511" y="5490294"/>
                <a:ext cx="2434441" cy="910506"/>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f>
                        <m:fPr>
                          <m:ctrlPr>
                            <a:rPr lang="en-US" sz="2800" b="0" i="1" smtClean="0">
                              <a:latin typeface="Cambria Math" panose="02040503050406030204" pitchFamily="18" charset="0"/>
                            </a:rPr>
                          </m:ctrlPr>
                        </m:fPr>
                        <m:num>
                          <m:r>
                            <m:rPr>
                              <m:sty m:val="p"/>
                            </m:rPr>
                            <a:rPr lang="en-US" sz="2800" b="0" i="0" smtClean="0">
                              <a:latin typeface="Cambria Math" panose="02040503050406030204" pitchFamily="18" charset="0"/>
                            </a:rPr>
                            <m:t>high</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reward</m:t>
                          </m:r>
                        </m:num>
                        <m:den>
                          <m:r>
                            <m:rPr>
                              <m:sty m:val="p"/>
                            </m:rPr>
                            <a:rPr lang="en-US" sz="2800" b="0" i="0" smtClean="0">
                              <a:latin typeface="Cambria Math" panose="02040503050406030204" pitchFamily="18" charset="0"/>
                            </a:rPr>
                            <m:t>low</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risk</m:t>
                          </m:r>
                        </m:den>
                      </m:f>
                    </m:oMath>
                  </m:oMathPara>
                </a14:m>
                <a:endParaRPr lang="en-US" sz="2800" dirty="0">
                  <a:latin typeface="+mj-l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29511" y="5490294"/>
                <a:ext cx="2434441" cy="910506"/>
              </a:xfrm>
              <a:prstGeom prst="rect">
                <a:avLst/>
              </a:prstGeom>
              <a:blipFill rotWithShape="0">
                <a:blip r:embed="rId5"/>
                <a:stretch>
                  <a:fillRect/>
                </a:stretch>
              </a:blipFill>
            </p:spPr>
            <p:txBody>
              <a:bodyPr/>
              <a:lstStyle/>
              <a:p>
                <a:r>
                  <a:rPr lang="en-US">
                    <a:noFill/>
                  </a:rPr>
                  <a:t> </a:t>
                </a:r>
              </a:p>
            </p:txBody>
          </p:sp>
        </mc:Fallback>
      </mc:AlternateContent>
      <p:sp>
        <p:nvSpPr>
          <p:cNvPr id="12" name="TextBox 11"/>
          <p:cNvSpPr txBox="1"/>
          <p:nvPr/>
        </p:nvSpPr>
        <p:spPr>
          <a:xfrm>
            <a:off x="3764482" y="5456484"/>
            <a:ext cx="2446317" cy="954107"/>
          </a:xfrm>
          <a:prstGeom prst="rect">
            <a:avLst/>
          </a:prstGeom>
          <a:noFill/>
        </p:spPr>
        <p:txBody>
          <a:bodyPr wrap="square" rtlCol="0">
            <a:spAutoFit/>
          </a:bodyPr>
          <a:lstStyle/>
          <a:p>
            <a:r>
              <a:rPr lang="en-US" sz="2800" dirty="0">
                <a:latin typeface="Cambria" panose="02040503050406030204" pitchFamily="18" charset="0"/>
              </a:rPr>
              <a:t>Supply</a:t>
            </a:r>
            <a:r>
              <a:rPr lang="en-US" sz="2800" dirty="0" smtClean="0">
                <a:latin typeface="Cambria" panose="02040503050406030204" pitchFamily="18" charset="0"/>
                <a:ea typeface="Cambria Math" pitchFamily="18" charset="0"/>
              </a:rPr>
              <a:t> and Demand </a:t>
            </a:r>
            <a:endParaRPr lang="en-US" sz="2800" dirty="0">
              <a:latin typeface="Cambria" panose="02040503050406030204" pitchFamily="18" charset="0"/>
              <a:ea typeface="Cambria Math" pitchFamily="18" charset="0"/>
            </a:endParaRPr>
          </a:p>
        </p:txBody>
      </p:sp>
      <p:sp>
        <p:nvSpPr>
          <p:cNvPr id="13" name="TextBox 12"/>
          <p:cNvSpPr txBox="1"/>
          <p:nvPr/>
        </p:nvSpPr>
        <p:spPr>
          <a:xfrm>
            <a:off x="6697683" y="5456483"/>
            <a:ext cx="2446317" cy="954107"/>
          </a:xfrm>
          <a:prstGeom prst="rect">
            <a:avLst/>
          </a:prstGeom>
          <a:noFill/>
        </p:spPr>
        <p:txBody>
          <a:bodyPr wrap="square" rtlCol="0">
            <a:spAutoFit/>
          </a:bodyPr>
          <a:lstStyle/>
          <a:p>
            <a:r>
              <a:rPr lang="en-US" sz="2800" dirty="0" smtClean="0">
                <a:latin typeface="Cambria" panose="02040503050406030204" pitchFamily="18" charset="0"/>
                <a:ea typeface="Cambria Math" pitchFamily="18" charset="0"/>
              </a:rPr>
              <a:t>Systemic Inequalities</a:t>
            </a:r>
            <a:endParaRPr lang="en-US" sz="2800" dirty="0">
              <a:latin typeface="Cambria" panose="02040503050406030204" pitchFamily="18" charset="0"/>
              <a:ea typeface="Cambria Math" pitchFamily="18" charset="0"/>
            </a:endParaRPr>
          </a:p>
        </p:txBody>
      </p:sp>
      <p:pic>
        <p:nvPicPr>
          <p:cNvPr id="14" name="Picture 13"/>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823895" y="2666802"/>
            <a:ext cx="3653105" cy="2819598"/>
          </a:xfrm>
          <a:prstGeom prst="rect">
            <a:avLst/>
          </a:prstGeom>
        </p:spPr>
      </p:pic>
      <p:pic>
        <p:nvPicPr>
          <p:cNvPr id="15" name="Picture 14"/>
          <p:cNvPicPr>
            <a:picLocks noChangeAspect="1"/>
          </p:cNvPicPr>
          <p:nvPr/>
        </p:nvPicPr>
        <p:blipFill rotWithShape="1">
          <a:blip r:embed="rId7">
            <a:duotone>
              <a:prstClr val="black"/>
              <a:schemeClr val="accent2">
                <a:tint val="45000"/>
                <a:satMod val="400000"/>
              </a:schemeClr>
            </a:duotone>
            <a:extLst>
              <a:ext uri="{28A0092B-C50C-407E-A947-70E740481C1C}">
                <a14:useLocalDpi xmlns:a14="http://schemas.microsoft.com/office/drawing/2010/main" val="0"/>
              </a:ext>
            </a:extLst>
          </a:blip>
          <a:srcRect l="9088" t="28765" r="9088"/>
          <a:stretch/>
        </p:blipFill>
        <p:spPr>
          <a:xfrm>
            <a:off x="6821232" y="3581400"/>
            <a:ext cx="1828800" cy="1828800"/>
          </a:xfrm>
          <a:prstGeom prst="ellipse">
            <a:avLst/>
          </a:prstGeom>
          <a:ln w="19050">
            <a:solidFill>
              <a:schemeClr val="accent2"/>
            </a:solidFill>
          </a:ln>
        </p:spPr>
      </p:pic>
    </p:spTree>
    <p:extLst>
      <p:ext uri="{BB962C8B-B14F-4D97-AF65-F5344CB8AC3E}">
        <p14:creationId xmlns:p14="http://schemas.microsoft.com/office/powerpoint/2010/main" val="349364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91000" y="730750"/>
            <a:ext cx="4529333" cy="3643900"/>
          </a:xfrm>
          <a:prstGeom prst="rect">
            <a:avLst/>
          </a:prstGeom>
          <a:solidFill>
            <a:srgbClr val="FFFFFF">
              <a:shade val="85000"/>
            </a:srgbClr>
          </a:solidFill>
          <a:ln w="9525">
            <a:noFill/>
            <a:miter lim="800000"/>
            <a:headEnd/>
            <a:tailEnd/>
          </a:ln>
          <a:effectLst>
            <a:outerShdw blurRad="55000" dist="18000" dir="5400000" algn="tl" rotWithShape="0">
              <a:srgbClr val="000000">
                <a:alpha val="40000"/>
              </a:srgbClr>
            </a:outerShdw>
          </a:effectLst>
          <a:extLst/>
        </p:spPr>
      </p:pic>
      <p:sp>
        <p:nvSpPr>
          <p:cNvPr id="5" name="Text Placeholder 5"/>
          <p:cNvSpPr txBox="1">
            <a:spLocks/>
          </p:cNvSpPr>
          <p:nvPr/>
        </p:nvSpPr>
        <p:spPr>
          <a:xfrm>
            <a:off x="381000" y="609600"/>
            <a:ext cx="3581400" cy="3886200"/>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7200" cap="all" dirty="0">
                <a:blipFill>
                  <a:blip r:embed="rId5">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What</a:t>
            </a:r>
            <a:r>
              <a:rPr lang="en-US" sz="4000" i="1" dirty="0" smtClean="0">
                <a:solidFill>
                  <a:schemeClr val="tx2"/>
                </a:solidFill>
                <a:latin typeface="Georgia" pitchFamily="18" charset="0"/>
              </a:rPr>
              <a:t> </a:t>
            </a:r>
          </a:p>
          <a:p>
            <a:pPr marL="0" indent="0">
              <a:buNone/>
            </a:pPr>
            <a:r>
              <a:rPr lang="en-US" sz="5200" cap="all" dirty="0">
                <a:blipFill>
                  <a:blip r:embed="rId5">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does it </a:t>
            </a:r>
          </a:p>
          <a:p>
            <a:pPr marL="0" indent="0">
              <a:buNone/>
            </a:pPr>
            <a:r>
              <a:rPr lang="en-US" sz="5200" cap="all" dirty="0">
                <a:blipFill>
                  <a:blip r:embed="rId5">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look like?</a:t>
            </a:r>
          </a:p>
        </p:txBody>
      </p:sp>
      <p:sp>
        <p:nvSpPr>
          <p:cNvPr id="3" name="TextBox 2"/>
          <p:cNvSpPr txBox="1"/>
          <p:nvPr/>
        </p:nvSpPr>
        <p:spPr>
          <a:xfrm>
            <a:off x="7162800" y="1642646"/>
            <a:ext cx="1905000" cy="338554"/>
          </a:xfrm>
          <a:prstGeom prst="rect">
            <a:avLst/>
          </a:prstGeom>
          <a:noFill/>
        </p:spPr>
        <p:txBody>
          <a:bodyPr wrap="square" rtlCol="0">
            <a:spAutoFit/>
          </a:bodyPr>
          <a:lstStyle/>
          <a:p>
            <a:r>
              <a:rPr lang="en-US" sz="1600" b="1" dirty="0" smtClean="0">
                <a:solidFill>
                  <a:schemeClr val="accent1"/>
                </a:solidFill>
                <a:latin typeface="Bookman Old Style" panose="02050604050505020204" pitchFamily="18" charset="0"/>
              </a:rPr>
              <a:t>……..hotels</a:t>
            </a:r>
            <a:endParaRPr lang="en-US" sz="1600" b="1" dirty="0">
              <a:solidFill>
                <a:schemeClr val="accent1"/>
              </a:solidFill>
              <a:latin typeface="Bookman Old Style" panose="02050604050505020204" pitchFamily="18" charset="0"/>
            </a:endParaRPr>
          </a:p>
        </p:txBody>
      </p:sp>
    </p:spTree>
    <p:extLst>
      <p:ext uri="{BB962C8B-B14F-4D97-AF65-F5344CB8AC3E}">
        <p14:creationId xmlns:p14="http://schemas.microsoft.com/office/powerpoint/2010/main" val="41131869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 y="-434340"/>
            <a:ext cx="9132591" cy="7292340"/>
          </a:xfrm>
          <a:prstGeom prst="rect">
            <a:avLst/>
          </a:prstGeom>
        </p:spPr>
      </p:pic>
      <p:sp>
        <p:nvSpPr>
          <p:cNvPr id="2" name="Text Placeholder 1"/>
          <p:cNvSpPr>
            <a:spLocks noGrp="1"/>
          </p:cNvSpPr>
          <p:nvPr>
            <p:ph type="body" sz="quarter" idx="13"/>
          </p:nvPr>
        </p:nvSpPr>
        <p:spPr>
          <a:xfrm>
            <a:off x="451494" y="2341675"/>
            <a:ext cx="8229600" cy="1740310"/>
          </a:xfrm>
        </p:spPr>
        <p:txBody>
          <a:bodyPr>
            <a:noAutofit/>
          </a:bodyPr>
          <a:lstStyle/>
          <a:p>
            <a:r>
              <a:rPr lang="en-US" sz="7200" i="0" cap="all" dirty="0">
                <a:solidFill>
                  <a:schemeClr val="bg1"/>
                </a:solidFill>
                <a:effectLst>
                  <a:outerShdw blurRad="38100" dist="38100" dir="2700000" algn="tl">
                    <a:srgbClr val="000000">
                      <a:alpha val="43137"/>
                    </a:srgbClr>
                  </a:outerShdw>
                </a:effectLst>
                <a:latin typeface="+mj-lt"/>
                <a:ea typeface="+mj-ea"/>
                <a:cs typeface="+mj-cs"/>
              </a:rPr>
              <a:t>Sex trafficking in the U.S.</a:t>
            </a:r>
          </a:p>
        </p:txBody>
      </p:sp>
    </p:spTree>
    <p:extLst>
      <p:ext uri="{BB962C8B-B14F-4D97-AF65-F5344CB8AC3E}">
        <p14:creationId xmlns:p14="http://schemas.microsoft.com/office/powerpoint/2010/main" val="3924780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1"/>
          <p:cNvSpPr txBox="1">
            <a:spLocks/>
          </p:cNvSpPr>
          <p:nvPr/>
        </p:nvSpPr>
        <p:spPr>
          <a:xfrm>
            <a:off x="-38100" y="466774"/>
            <a:ext cx="8229600" cy="1740310"/>
          </a:xfrm>
          <a:prstGeom prst="rect">
            <a:avLst/>
          </a:prstGeom>
        </p:spPr>
        <p:txBody>
          <a:bodyPr/>
          <a:lstStyle>
            <a:lvl1pPr marL="342900" indent="-342900" algn="l" defTabSz="457200" rtl="0" eaLnBrk="1" latinLnBrk="0" hangingPunct="1">
              <a:spcBef>
                <a:spcPts val="0"/>
              </a:spcBef>
              <a:spcAft>
                <a:spcPts val="1200"/>
              </a:spcAft>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ts val="0"/>
              </a:spcBef>
              <a:spcAft>
                <a:spcPts val="1200"/>
              </a:spcAft>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spcAft>
                <a:spcPts val="1200"/>
              </a:spcAft>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1200"/>
              </a:spcAft>
              <a:buFont typeface="Wingdings" charset="2"/>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1200"/>
              </a:spcAft>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5500" cap="all" dirty="0">
                <a:blipFill>
                  <a:blip r:embed="rId3">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The “average” victim:</a:t>
            </a:r>
          </a:p>
        </p:txBody>
      </p:sp>
      <p:pic>
        <p:nvPicPr>
          <p:cNvPr id="28" name="Picture 27"/>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381000" y="2440809"/>
            <a:ext cx="790685" cy="1520402"/>
          </a:xfrm>
          <a:prstGeom prst="rect">
            <a:avLst/>
          </a:prstGeom>
        </p:spPr>
      </p:pic>
      <p:sp>
        <p:nvSpPr>
          <p:cNvPr id="29" name="Multiply 28"/>
          <p:cNvSpPr/>
          <p:nvPr/>
        </p:nvSpPr>
        <p:spPr>
          <a:xfrm>
            <a:off x="5467460" y="2560932"/>
            <a:ext cx="809515" cy="994410"/>
          </a:xfrm>
          <a:prstGeom prst="mathMultiply">
            <a:avLst>
              <a:gd name="adj1" fmla="val 15284"/>
            </a:avLst>
          </a:prstGeom>
          <a:solidFill>
            <a:schemeClr val="tx2"/>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1752497" y="1600200"/>
            <a:ext cx="2572110" cy="4611760"/>
            <a:chOff x="1732680" y="1500367"/>
            <a:chExt cx="2572110" cy="3843133"/>
          </a:xfrm>
        </p:grpSpPr>
        <p:pic>
          <p:nvPicPr>
            <p:cNvPr id="31" name="Picture 30"/>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94875" y="1500367"/>
              <a:ext cx="857370" cy="1590897"/>
            </a:xfrm>
            <a:prstGeom prst="rect">
              <a:avLst/>
            </a:prstGeom>
          </p:spPr>
        </p:pic>
        <p:pic>
          <p:nvPicPr>
            <p:cNvPr id="32" name="Picture 31"/>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47420" y="2983161"/>
              <a:ext cx="857370" cy="1590897"/>
            </a:xfrm>
            <a:prstGeom prst="rect">
              <a:avLst/>
            </a:prstGeom>
          </p:spPr>
        </p:pic>
        <p:pic>
          <p:nvPicPr>
            <p:cNvPr id="33" name="Picture 32"/>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04295" y="1500369"/>
              <a:ext cx="857370" cy="1590897"/>
            </a:xfrm>
            <a:prstGeom prst="rect">
              <a:avLst/>
            </a:prstGeom>
          </p:spPr>
        </p:pic>
        <p:pic>
          <p:nvPicPr>
            <p:cNvPr id="34" name="Picture 33"/>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732680" y="2983162"/>
              <a:ext cx="857370" cy="1590897"/>
            </a:xfrm>
            <a:prstGeom prst="rect">
              <a:avLst/>
            </a:prstGeom>
          </p:spPr>
        </p:pic>
        <p:pic>
          <p:nvPicPr>
            <p:cNvPr id="35" name="Picture 34"/>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90050" y="2983162"/>
              <a:ext cx="857370" cy="1590897"/>
            </a:xfrm>
            <a:prstGeom prst="rect">
              <a:avLst/>
            </a:prstGeom>
          </p:spPr>
        </p:pic>
        <p:sp>
          <p:nvSpPr>
            <p:cNvPr id="36" name="TextBox 35"/>
            <p:cNvSpPr txBox="1"/>
            <p:nvPr/>
          </p:nvSpPr>
          <p:spPr>
            <a:xfrm>
              <a:off x="1943810" y="4574058"/>
              <a:ext cx="2094790" cy="769442"/>
            </a:xfrm>
            <a:prstGeom prst="rect">
              <a:avLst/>
            </a:prstGeom>
            <a:noFill/>
          </p:spPr>
          <p:txBody>
            <a:bodyPr wrap="square" rtlCol="0">
              <a:spAutoFit/>
            </a:bodyPr>
            <a:lstStyle/>
            <a:p>
              <a:pPr algn="ctr"/>
              <a:r>
                <a:rPr lang="en-US" dirty="0" smtClean="0">
                  <a:latin typeface="+mj-lt"/>
                  <a:cs typeface="Arial" pitchFamily="34" charset="0"/>
                </a:rPr>
                <a:t>Buyers </a:t>
              </a:r>
            </a:p>
            <a:p>
              <a:pPr algn="ctr"/>
              <a:r>
                <a:rPr lang="en-US" dirty="0" smtClean="0">
                  <a:latin typeface="+mj-lt"/>
                  <a:cs typeface="Arial" pitchFamily="34" charset="0"/>
                </a:rPr>
                <a:t>per </a:t>
              </a:r>
            </a:p>
            <a:p>
              <a:pPr algn="ctr"/>
              <a:r>
                <a:rPr lang="en-US" dirty="0" smtClean="0">
                  <a:latin typeface="+mj-lt"/>
                  <a:cs typeface="Arial" pitchFamily="34" charset="0"/>
                </a:rPr>
                <a:t>day</a:t>
              </a:r>
              <a:endParaRPr lang="en-US" dirty="0">
                <a:latin typeface="+mj-lt"/>
                <a:cs typeface="Arial" pitchFamily="34" charset="0"/>
              </a:endParaRPr>
            </a:p>
          </p:txBody>
        </p:sp>
      </p:grpSp>
      <p:grpSp>
        <p:nvGrpSpPr>
          <p:cNvPr id="37" name="Group 36"/>
          <p:cNvGrpSpPr/>
          <p:nvPr/>
        </p:nvGrpSpPr>
        <p:grpSpPr>
          <a:xfrm>
            <a:off x="4612678" y="1956875"/>
            <a:ext cx="966613" cy="2632767"/>
            <a:chOff x="4592858" y="1797595"/>
            <a:chExt cx="966613" cy="2193973"/>
          </a:xfrm>
        </p:grpSpPr>
        <p:sp>
          <p:nvSpPr>
            <p:cNvPr id="38" name="TextBox 37"/>
            <p:cNvSpPr txBox="1"/>
            <p:nvPr/>
          </p:nvSpPr>
          <p:spPr>
            <a:xfrm>
              <a:off x="4704690" y="1797595"/>
              <a:ext cx="742950" cy="1205458"/>
            </a:xfrm>
            <a:prstGeom prst="rect">
              <a:avLst/>
            </a:prstGeom>
            <a:noFill/>
          </p:spPr>
          <p:txBody>
            <a:bodyPr wrap="square" rtlCol="0">
              <a:spAutoFit/>
            </a:bodyPr>
            <a:lstStyle/>
            <a:p>
              <a:r>
                <a:rPr lang="en-US" sz="8800" b="1" dirty="0" smtClean="0">
                  <a:solidFill>
                    <a:schemeClr val="accent1"/>
                  </a:solidFill>
                  <a:latin typeface="Georgia" pitchFamily="18" charset="0"/>
                </a:rPr>
                <a:t>7</a:t>
              </a:r>
              <a:endParaRPr lang="en-US" sz="8800" b="1" dirty="0">
                <a:solidFill>
                  <a:schemeClr val="accent1"/>
                </a:solidFill>
                <a:latin typeface="Georgia" pitchFamily="18" charset="0"/>
              </a:endParaRPr>
            </a:p>
          </p:txBody>
        </p:sp>
        <p:sp>
          <p:nvSpPr>
            <p:cNvPr id="39" name="TextBox 38"/>
            <p:cNvSpPr txBox="1"/>
            <p:nvPr/>
          </p:nvSpPr>
          <p:spPr>
            <a:xfrm>
              <a:off x="4592858" y="3222126"/>
              <a:ext cx="966613" cy="769442"/>
            </a:xfrm>
            <a:prstGeom prst="rect">
              <a:avLst/>
            </a:prstGeom>
            <a:noFill/>
          </p:spPr>
          <p:txBody>
            <a:bodyPr wrap="square" rtlCol="0">
              <a:spAutoFit/>
            </a:bodyPr>
            <a:lstStyle/>
            <a:p>
              <a:pPr algn="ctr"/>
              <a:r>
                <a:rPr lang="en-US" dirty="0" smtClean="0">
                  <a:latin typeface="+mj-lt"/>
                  <a:cs typeface="Arial" pitchFamily="34" charset="0"/>
                </a:rPr>
                <a:t>Days per week</a:t>
              </a:r>
              <a:endParaRPr lang="en-US" dirty="0">
                <a:latin typeface="+mj-lt"/>
                <a:cs typeface="Arial" pitchFamily="34" charset="0"/>
              </a:endParaRPr>
            </a:p>
          </p:txBody>
        </p:sp>
      </p:grpSp>
      <p:grpSp>
        <p:nvGrpSpPr>
          <p:cNvPr id="40" name="Group 39"/>
          <p:cNvGrpSpPr/>
          <p:nvPr/>
        </p:nvGrpSpPr>
        <p:grpSpPr>
          <a:xfrm>
            <a:off x="6382517" y="1956874"/>
            <a:ext cx="1828800" cy="2632471"/>
            <a:chOff x="6362700" y="1797595"/>
            <a:chExt cx="1828800" cy="2193726"/>
          </a:xfrm>
        </p:grpSpPr>
        <p:sp>
          <p:nvSpPr>
            <p:cNvPr id="41" name="TextBox 40"/>
            <p:cNvSpPr txBox="1"/>
            <p:nvPr/>
          </p:nvSpPr>
          <p:spPr>
            <a:xfrm>
              <a:off x="6362700" y="1797595"/>
              <a:ext cx="1828800" cy="1205458"/>
            </a:xfrm>
            <a:prstGeom prst="rect">
              <a:avLst/>
            </a:prstGeom>
            <a:noFill/>
          </p:spPr>
          <p:txBody>
            <a:bodyPr wrap="square" rtlCol="0">
              <a:spAutoFit/>
            </a:bodyPr>
            <a:lstStyle/>
            <a:p>
              <a:r>
                <a:rPr lang="en-US" sz="8800" b="1" dirty="0" smtClean="0">
                  <a:solidFill>
                    <a:schemeClr val="accent1"/>
                  </a:solidFill>
                  <a:latin typeface="Georgia" pitchFamily="18" charset="0"/>
                </a:rPr>
                <a:t>52</a:t>
              </a:r>
              <a:endParaRPr lang="en-US" sz="8800" b="1" dirty="0">
                <a:solidFill>
                  <a:schemeClr val="accent1"/>
                </a:solidFill>
                <a:latin typeface="Georgia" pitchFamily="18" charset="0"/>
              </a:endParaRPr>
            </a:p>
          </p:txBody>
        </p:sp>
        <p:sp>
          <p:nvSpPr>
            <p:cNvPr id="42" name="TextBox 41"/>
            <p:cNvSpPr txBox="1"/>
            <p:nvPr/>
          </p:nvSpPr>
          <p:spPr>
            <a:xfrm>
              <a:off x="6619875" y="3221879"/>
              <a:ext cx="966613" cy="769442"/>
            </a:xfrm>
            <a:prstGeom prst="rect">
              <a:avLst/>
            </a:prstGeom>
            <a:noFill/>
          </p:spPr>
          <p:txBody>
            <a:bodyPr wrap="square" rtlCol="0">
              <a:spAutoFit/>
            </a:bodyPr>
            <a:lstStyle/>
            <a:p>
              <a:pPr algn="ctr"/>
              <a:r>
                <a:rPr lang="en-US" dirty="0" smtClean="0">
                  <a:latin typeface="+mj-lt"/>
                  <a:cs typeface="Arial" pitchFamily="34" charset="0"/>
                </a:rPr>
                <a:t>Weeks per year</a:t>
              </a:r>
              <a:endParaRPr lang="en-US" dirty="0">
                <a:latin typeface="+mj-lt"/>
                <a:cs typeface="Arial" pitchFamily="34" charset="0"/>
              </a:endParaRPr>
            </a:p>
          </p:txBody>
        </p:sp>
      </p:grpSp>
      <p:sp>
        <p:nvSpPr>
          <p:cNvPr id="43" name="Equal 42"/>
          <p:cNvSpPr/>
          <p:nvPr/>
        </p:nvSpPr>
        <p:spPr>
          <a:xfrm>
            <a:off x="7981950" y="2824804"/>
            <a:ext cx="791345" cy="570542"/>
          </a:xfrm>
          <a:prstGeom prst="mathEqual">
            <a:avLst>
              <a:gd name="adj1" fmla="val 24040"/>
              <a:gd name="adj2" fmla="val 15767"/>
            </a:avLst>
          </a:prstGeom>
          <a:solidFill>
            <a:schemeClr val="tx2"/>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Multiply 43"/>
          <p:cNvSpPr/>
          <p:nvPr/>
        </p:nvSpPr>
        <p:spPr>
          <a:xfrm>
            <a:off x="3952995" y="2566646"/>
            <a:ext cx="809515" cy="994410"/>
          </a:xfrm>
          <a:prstGeom prst="mathMultiply">
            <a:avLst>
              <a:gd name="adj1" fmla="val 15284"/>
            </a:avLst>
          </a:prstGeom>
          <a:solidFill>
            <a:schemeClr val="tx2"/>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Multiply 44"/>
          <p:cNvSpPr/>
          <p:nvPr/>
        </p:nvSpPr>
        <p:spPr>
          <a:xfrm>
            <a:off x="1171685" y="2560908"/>
            <a:ext cx="809515" cy="994410"/>
          </a:xfrm>
          <a:prstGeom prst="mathMultiply">
            <a:avLst>
              <a:gd name="adj1" fmla="val 15284"/>
            </a:avLst>
          </a:prstGeom>
          <a:solidFill>
            <a:schemeClr val="tx2"/>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51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ppt_x"/>
                                          </p:val>
                                        </p:tav>
                                        <p:tav tm="100000">
                                          <p:val>
                                            <p:strVal val="#ppt_x"/>
                                          </p:val>
                                        </p:tav>
                                      </p:tavLst>
                                    </p:anim>
                                    <p:anim calcmode="lin" valueType="num">
                                      <p:cBhvr additive="base">
                                        <p:cTn id="13" dur="500" fill="hold"/>
                                        <p:tgtEl>
                                          <p:spTgt spid="45"/>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50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 presetClass="entr" presetSubtype="4" fill="hold" grpId="0" nodeType="afterEffect">
                                  <p:stCondLst>
                                    <p:cond delay="50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ppt_x"/>
                                          </p:val>
                                        </p:tav>
                                        <p:tav tm="100000">
                                          <p:val>
                                            <p:strVal val="#ppt_x"/>
                                          </p:val>
                                        </p:tav>
                                      </p:tavLst>
                                    </p:anim>
                                    <p:anim calcmode="lin" valueType="num">
                                      <p:cBhvr additive="base">
                                        <p:cTn id="24" dur="500" fill="hold"/>
                                        <p:tgtEl>
                                          <p:spTgt spid="44"/>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42" presetClass="entr" presetSubtype="0" fill="hold" nodeType="afterEffect">
                                  <p:stCondLst>
                                    <p:cond delay="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250"/>
                                        <p:tgtEl>
                                          <p:spTgt spid="37"/>
                                        </p:tgtEl>
                                      </p:cBhvr>
                                    </p:animEffect>
                                    <p:anim calcmode="lin" valueType="num">
                                      <p:cBhvr>
                                        <p:cTn id="29" dur="1250" fill="hold"/>
                                        <p:tgtEl>
                                          <p:spTgt spid="37"/>
                                        </p:tgtEl>
                                        <p:attrNameLst>
                                          <p:attrName>ppt_x</p:attrName>
                                        </p:attrNameLst>
                                      </p:cBhvr>
                                      <p:tavLst>
                                        <p:tav tm="0">
                                          <p:val>
                                            <p:strVal val="#ppt_x"/>
                                          </p:val>
                                        </p:tav>
                                        <p:tav tm="100000">
                                          <p:val>
                                            <p:strVal val="#ppt_x"/>
                                          </p:val>
                                        </p:tav>
                                      </p:tavLst>
                                    </p:anim>
                                    <p:anim calcmode="lin" valueType="num">
                                      <p:cBhvr>
                                        <p:cTn id="30" dur="1250" fill="hold"/>
                                        <p:tgtEl>
                                          <p:spTgt spid="37"/>
                                        </p:tgtEl>
                                        <p:attrNameLst>
                                          <p:attrName>ppt_y</p:attrName>
                                        </p:attrNameLst>
                                      </p:cBhvr>
                                      <p:tavLst>
                                        <p:tav tm="0">
                                          <p:val>
                                            <p:strVal val="#ppt_y+.1"/>
                                          </p:val>
                                        </p:tav>
                                        <p:tav tm="100000">
                                          <p:val>
                                            <p:strVal val="#ppt_y"/>
                                          </p:val>
                                        </p:tav>
                                      </p:tavLst>
                                    </p:anim>
                                  </p:childTnLst>
                                </p:cTn>
                              </p:par>
                            </p:childTnLst>
                          </p:cTn>
                        </p:par>
                        <p:par>
                          <p:cTn id="31" fill="hold">
                            <p:stCondLst>
                              <p:cond delay="5750"/>
                            </p:stCondLst>
                            <p:childTnLst>
                              <p:par>
                                <p:cTn id="32" presetID="2" presetClass="entr" presetSubtype="4" fill="hold" grpId="0" nodeType="afterEffect">
                                  <p:stCondLst>
                                    <p:cond delay="50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par>
                          <p:cTn id="36" fill="hold">
                            <p:stCondLst>
                              <p:cond delay="6750"/>
                            </p:stCondLst>
                            <p:childTnLst>
                              <p:par>
                                <p:cTn id="37" presetID="42" presetClass="entr" presetSubtype="0" fill="hold" nodeType="afterEffect">
                                  <p:stCondLst>
                                    <p:cond delay="50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par>
                                <p:cTn id="42" presetID="2" presetClass="entr" presetSubtype="4" fill="hold" grpId="0" nodeType="withEffect">
                                  <p:stCondLst>
                                    <p:cond delay="500"/>
                                  </p:stCondLst>
                                  <p:childTnLst>
                                    <p:set>
                                      <p:cBhvr>
                                        <p:cTn id="43" dur="1" fill="hold">
                                          <p:stCondLst>
                                            <p:cond delay="0"/>
                                          </p:stCondLst>
                                        </p:cTn>
                                        <p:tgtEl>
                                          <p:spTgt spid="43"/>
                                        </p:tgtEl>
                                        <p:attrNameLst>
                                          <p:attrName>style.visibility</p:attrName>
                                        </p:attrNameLst>
                                      </p:cBhvr>
                                      <p:to>
                                        <p:strVal val="visible"/>
                                      </p:to>
                                    </p:set>
                                    <p:anim calcmode="lin" valueType="num">
                                      <p:cBhvr additive="base">
                                        <p:cTn id="44" dur="750" fill="hold"/>
                                        <p:tgtEl>
                                          <p:spTgt spid="43"/>
                                        </p:tgtEl>
                                        <p:attrNameLst>
                                          <p:attrName>ppt_x</p:attrName>
                                        </p:attrNameLst>
                                      </p:cBhvr>
                                      <p:tavLst>
                                        <p:tav tm="0">
                                          <p:val>
                                            <p:strVal val="#ppt_x"/>
                                          </p:val>
                                        </p:tav>
                                        <p:tav tm="100000">
                                          <p:val>
                                            <p:strVal val="#ppt_x"/>
                                          </p:val>
                                        </p:tav>
                                      </p:tavLst>
                                    </p:anim>
                                    <p:anim calcmode="lin" valueType="num">
                                      <p:cBhvr additive="base">
                                        <p:cTn id="45" dur="75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3" grpId="0" animBg="1"/>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9013" y="2474964"/>
            <a:ext cx="8391525" cy="1446550"/>
          </a:xfrm>
          <a:prstGeom prst="rect">
            <a:avLst/>
          </a:prstGeom>
          <a:solidFill>
            <a:schemeClr val="bg1"/>
          </a:solidFill>
        </p:spPr>
        <p:txBody>
          <a:bodyPr wrap="square" rtlCol="0">
            <a:spAutoFit/>
          </a:bodyPr>
          <a:lstStyle/>
          <a:p>
            <a:pPr algn="ctr"/>
            <a:r>
              <a:rPr lang="en-US" sz="8800" b="1" dirty="0" smtClean="0">
                <a:solidFill>
                  <a:schemeClr val="accent1"/>
                </a:solidFill>
                <a:latin typeface="Georgia" pitchFamily="18" charset="0"/>
              </a:rPr>
              <a:t>35</a:t>
            </a:r>
            <a:r>
              <a:rPr lang="en-US" sz="8800" b="1" i="1" dirty="0" smtClean="0">
                <a:solidFill>
                  <a:schemeClr val="tx2"/>
                </a:solidFill>
                <a:latin typeface="Georgia" pitchFamily="18" charset="0"/>
              </a:rPr>
              <a:t> </a:t>
            </a:r>
            <a:r>
              <a:rPr lang="en-US" sz="8800" i="1" dirty="0" smtClean="0">
                <a:solidFill>
                  <a:schemeClr val="tx2"/>
                </a:solidFill>
                <a:latin typeface="Georgia" pitchFamily="18" charset="0"/>
              </a:rPr>
              <a:t>per week</a:t>
            </a:r>
            <a:endParaRPr lang="en-US" sz="8800" b="1" dirty="0">
              <a:solidFill>
                <a:schemeClr val="tx2"/>
              </a:solidFill>
              <a:latin typeface="Georgia" pitchFamily="18" charset="0"/>
            </a:endParaRPr>
          </a:p>
        </p:txBody>
      </p:sp>
      <p:sp>
        <p:nvSpPr>
          <p:cNvPr id="6" name="TextBox 5"/>
          <p:cNvSpPr txBox="1"/>
          <p:nvPr/>
        </p:nvSpPr>
        <p:spPr>
          <a:xfrm>
            <a:off x="533400" y="2470953"/>
            <a:ext cx="8391525" cy="1446550"/>
          </a:xfrm>
          <a:prstGeom prst="rect">
            <a:avLst/>
          </a:prstGeom>
          <a:solidFill>
            <a:schemeClr val="bg1"/>
          </a:solidFill>
        </p:spPr>
        <p:txBody>
          <a:bodyPr wrap="square" rtlCol="0">
            <a:spAutoFit/>
          </a:bodyPr>
          <a:lstStyle/>
          <a:p>
            <a:r>
              <a:rPr lang="en-US" sz="8800" b="1" dirty="0" smtClean="0">
                <a:solidFill>
                  <a:schemeClr val="accent1"/>
                </a:solidFill>
                <a:latin typeface="Georgia" pitchFamily="18" charset="0"/>
              </a:rPr>
              <a:t>1,820</a:t>
            </a:r>
            <a:r>
              <a:rPr lang="en-US" sz="8800" b="1" i="1" dirty="0" smtClean="0">
                <a:solidFill>
                  <a:schemeClr val="tx2"/>
                </a:solidFill>
                <a:latin typeface="Georgia" pitchFamily="18" charset="0"/>
              </a:rPr>
              <a:t> </a:t>
            </a:r>
            <a:r>
              <a:rPr lang="en-US" sz="8800" i="1" dirty="0" smtClean="0">
                <a:solidFill>
                  <a:schemeClr val="tx2"/>
                </a:solidFill>
                <a:latin typeface="Georgia" pitchFamily="18" charset="0"/>
              </a:rPr>
              <a:t>per year</a:t>
            </a:r>
            <a:endParaRPr lang="en-US" sz="8800" b="1" dirty="0">
              <a:solidFill>
                <a:schemeClr val="tx2"/>
              </a:solidFill>
              <a:latin typeface="Georgia" pitchFamily="18" charset="0"/>
            </a:endParaRPr>
          </a:p>
        </p:txBody>
      </p:sp>
    </p:spTree>
    <p:extLst>
      <p:ext uri="{BB962C8B-B14F-4D97-AF65-F5344CB8AC3E}">
        <p14:creationId xmlns:p14="http://schemas.microsoft.com/office/powerpoint/2010/main" val="407213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Picture 34"/>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361183" y="2478537"/>
            <a:ext cx="790685" cy="1520402"/>
          </a:xfrm>
          <a:prstGeom prst="rect">
            <a:avLst/>
          </a:prstGeom>
        </p:spPr>
      </p:pic>
      <p:sp>
        <p:nvSpPr>
          <p:cNvPr id="36" name="Text Placeholder 1"/>
          <p:cNvSpPr txBox="1">
            <a:spLocks/>
          </p:cNvSpPr>
          <p:nvPr/>
        </p:nvSpPr>
        <p:spPr>
          <a:xfrm>
            <a:off x="381000" y="457200"/>
            <a:ext cx="8229600" cy="1740310"/>
          </a:xfrm>
          <a:prstGeom prst="rect">
            <a:avLst/>
          </a:prstGeom>
        </p:spPr>
        <p:txBody>
          <a:bodyPr/>
          <a:lstStyle>
            <a:lvl1pPr marL="342900" indent="-342900" algn="l" defTabSz="457200" rtl="0" eaLnBrk="1" latinLnBrk="0" hangingPunct="1">
              <a:spcBef>
                <a:spcPts val="0"/>
              </a:spcBef>
              <a:spcAft>
                <a:spcPts val="1200"/>
              </a:spcAft>
              <a:buFont typeface="Wingdings" charset="2"/>
              <a:buChar char="§"/>
              <a:defRPr sz="3200" kern="1200">
                <a:solidFill>
                  <a:schemeClr val="tx1"/>
                </a:solidFill>
                <a:latin typeface="+mn-lt"/>
                <a:ea typeface="+mn-ea"/>
                <a:cs typeface="+mn-cs"/>
              </a:defRPr>
            </a:lvl1pPr>
            <a:lvl2pPr marL="742950" indent="-285750" algn="l" defTabSz="457200" rtl="0" eaLnBrk="1" latinLnBrk="0" hangingPunct="1">
              <a:spcBef>
                <a:spcPts val="0"/>
              </a:spcBef>
              <a:spcAft>
                <a:spcPts val="1200"/>
              </a:spcAft>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ts val="0"/>
              </a:spcBef>
              <a:spcAft>
                <a:spcPts val="1200"/>
              </a:spcAft>
              <a:buFont typeface="Wingdings" charset="2"/>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1200"/>
              </a:spcAft>
              <a:buFont typeface="Wingdings" charset="2"/>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1200"/>
              </a:spcAft>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4800" cap="all" dirty="0">
                <a:blipFill>
                  <a:blip r:embed="rId5">
                    <a:extLst>
                      <a:ext uri="{28A0092B-C50C-407E-A947-70E740481C1C}">
                        <a14:useLocalDpi xmlns:a14="http://schemas.microsoft.com/office/drawing/2010/main" val="0"/>
                      </a:ext>
                    </a:extLst>
                  </a:blip>
                  <a:tile tx="6350" ty="-127000" sx="65000" sy="64000" flip="none" algn="tl"/>
                </a:blipFill>
                <a:effectLst>
                  <a:outerShdw blurRad="38100" dist="38100" dir="2700000" algn="tl">
                    <a:srgbClr val="000000">
                      <a:alpha val="43137"/>
                    </a:srgbClr>
                  </a:outerShdw>
                </a:effectLst>
                <a:latin typeface="+mj-lt"/>
                <a:ea typeface="+mj-ea"/>
                <a:cs typeface="+mj-cs"/>
              </a:rPr>
              <a:t>The trafficker’s salary:</a:t>
            </a:r>
          </a:p>
        </p:txBody>
      </p:sp>
      <p:sp>
        <p:nvSpPr>
          <p:cNvPr id="37" name="Multiply 36"/>
          <p:cNvSpPr/>
          <p:nvPr/>
        </p:nvSpPr>
        <p:spPr>
          <a:xfrm>
            <a:off x="1151868" y="2604374"/>
            <a:ext cx="809515" cy="994410"/>
          </a:xfrm>
          <a:prstGeom prst="mathMultiply">
            <a:avLst>
              <a:gd name="adj1" fmla="val 15284"/>
            </a:avLst>
          </a:prstGeom>
          <a:solidFill>
            <a:schemeClr val="tx2"/>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Multiply 37"/>
          <p:cNvSpPr/>
          <p:nvPr/>
        </p:nvSpPr>
        <p:spPr>
          <a:xfrm>
            <a:off x="5447643" y="2598660"/>
            <a:ext cx="809515" cy="994410"/>
          </a:xfrm>
          <a:prstGeom prst="mathMultiply">
            <a:avLst>
              <a:gd name="adj1" fmla="val 15284"/>
            </a:avLst>
          </a:prstGeom>
          <a:solidFill>
            <a:schemeClr val="tx2"/>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Multiply 38"/>
          <p:cNvSpPr/>
          <p:nvPr/>
        </p:nvSpPr>
        <p:spPr>
          <a:xfrm>
            <a:off x="3933178" y="2604374"/>
            <a:ext cx="809515" cy="994410"/>
          </a:xfrm>
          <a:prstGeom prst="mathMultiply">
            <a:avLst>
              <a:gd name="adj1" fmla="val 15284"/>
            </a:avLst>
          </a:prstGeom>
          <a:solidFill>
            <a:schemeClr val="tx2"/>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Equal 39"/>
          <p:cNvSpPr/>
          <p:nvPr/>
        </p:nvSpPr>
        <p:spPr>
          <a:xfrm>
            <a:off x="7962133" y="2862532"/>
            <a:ext cx="791345" cy="570542"/>
          </a:xfrm>
          <a:prstGeom prst="mathEqual">
            <a:avLst>
              <a:gd name="adj1" fmla="val 24040"/>
              <a:gd name="adj2" fmla="val 15767"/>
            </a:avLst>
          </a:prstGeom>
          <a:solidFill>
            <a:schemeClr val="tx2"/>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1" name="Group 40"/>
          <p:cNvGrpSpPr/>
          <p:nvPr/>
        </p:nvGrpSpPr>
        <p:grpSpPr>
          <a:xfrm>
            <a:off x="4592861" y="1994603"/>
            <a:ext cx="966613" cy="2632767"/>
            <a:chOff x="4592858" y="1797595"/>
            <a:chExt cx="966613" cy="2193973"/>
          </a:xfrm>
        </p:grpSpPr>
        <p:sp>
          <p:nvSpPr>
            <p:cNvPr id="42" name="TextBox 41"/>
            <p:cNvSpPr txBox="1"/>
            <p:nvPr/>
          </p:nvSpPr>
          <p:spPr>
            <a:xfrm>
              <a:off x="4704690" y="1797595"/>
              <a:ext cx="742950" cy="1205458"/>
            </a:xfrm>
            <a:prstGeom prst="rect">
              <a:avLst/>
            </a:prstGeom>
            <a:noFill/>
          </p:spPr>
          <p:txBody>
            <a:bodyPr wrap="square" rtlCol="0">
              <a:spAutoFit/>
            </a:bodyPr>
            <a:lstStyle/>
            <a:p>
              <a:r>
                <a:rPr lang="en-US" sz="8800" b="1" dirty="0" smtClean="0">
                  <a:solidFill>
                    <a:schemeClr val="accent1"/>
                  </a:solidFill>
                  <a:latin typeface="Georgia" pitchFamily="18" charset="0"/>
                </a:rPr>
                <a:t>7</a:t>
              </a:r>
              <a:endParaRPr lang="en-US" sz="8800" b="1" dirty="0">
                <a:solidFill>
                  <a:schemeClr val="accent1"/>
                </a:solidFill>
                <a:latin typeface="Georgia" pitchFamily="18" charset="0"/>
              </a:endParaRPr>
            </a:p>
          </p:txBody>
        </p:sp>
        <p:sp>
          <p:nvSpPr>
            <p:cNvPr id="43" name="TextBox 42"/>
            <p:cNvSpPr txBox="1"/>
            <p:nvPr/>
          </p:nvSpPr>
          <p:spPr>
            <a:xfrm>
              <a:off x="4592858" y="3222126"/>
              <a:ext cx="966613" cy="769442"/>
            </a:xfrm>
            <a:prstGeom prst="rect">
              <a:avLst/>
            </a:prstGeom>
            <a:noFill/>
          </p:spPr>
          <p:txBody>
            <a:bodyPr wrap="square" rtlCol="0">
              <a:spAutoFit/>
            </a:bodyPr>
            <a:lstStyle/>
            <a:p>
              <a:pPr algn="ctr"/>
              <a:r>
                <a:rPr lang="en-US" dirty="0" smtClean="0">
                  <a:latin typeface="+mj-lt"/>
                  <a:cs typeface="Arial" pitchFamily="34" charset="0"/>
                </a:rPr>
                <a:t>Days per week</a:t>
              </a:r>
              <a:endParaRPr lang="en-US" dirty="0">
                <a:latin typeface="+mj-lt"/>
                <a:cs typeface="Arial" pitchFamily="34" charset="0"/>
              </a:endParaRPr>
            </a:p>
          </p:txBody>
        </p:sp>
      </p:grpSp>
      <p:grpSp>
        <p:nvGrpSpPr>
          <p:cNvPr id="44" name="Group 43"/>
          <p:cNvGrpSpPr/>
          <p:nvPr/>
        </p:nvGrpSpPr>
        <p:grpSpPr>
          <a:xfrm>
            <a:off x="6362700" y="1994602"/>
            <a:ext cx="1828800" cy="2632471"/>
            <a:chOff x="6362700" y="1797595"/>
            <a:chExt cx="1828800" cy="2193726"/>
          </a:xfrm>
        </p:grpSpPr>
        <p:sp>
          <p:nvSpPr>
            <p:cNvPr id="45" name="TextBox 44"/>
            <p:cNvSpPr txBox="1"/>
            <p:nvPr/>
          </p:nvSpPr>
          <p:spPr>
            <a:xfrm>
              <a:off x="6362700" y="1797595"/>
              <a:ext cx="1828800" cy="1205458"/>
            </a:xfrm>
            <a:prstGeom prst="rect">
              <a:avLst/>
            </a:prstGeom>
            <a:noFill/>
          </p:spPr>
          <p:txBody>
            <a:bodyPr wrap="square" rtlCol="0">
              <a:spAutoFit/>
            </a:bodyPr>
            <a:lstStyle/>
            <a:p>
              <a:r>
                <a:rPr lang="en-US" sz="8800" b="1" dirty="0" smtClean="0">
                  <a:solidFill>
                    <a:schemeClr val="accent1"/>
                  </a:solidFill>
                  <a:latin typeface="Georgia" pitchFamily="18" charset="0"/>
                </a:rPr>
                <a:t>52</a:t>
              </a:r>
              <a:endParaRPr lang="en-US" sz="8800" b="1" dirty="0">
                <a:solidFill>
                  <a:schemeClr val="accent1"/>
                </a:solidFill>
                <a:latin typeface="Georgia" pitchFamily="18" charset="0"/>
              </a:endParaRPr>
            </a:p>
          </p:txBody>
        </p:sp>
        <p:sp>
          <p:nvSpPr>
            <p:cNvPr id="46" name="TextBox 45"/>
            <p:cNvSpPr txBox="1"/>
            <p:nvPr/>
          </p:nvSpPr>
          <p:spPr>
            <a:xfrm>
              <a:off x="6619875" y="3221879"/>
              <a:ext cx="966613" cy="769442"/>
            </a:xfrm>
            <a:prstGeom prst="rect">
              <a:avLst/>
            </a:prstGeom>
            <a:noFill/>
          </p:spPr>
          <p:txBody>
            <a:bodyPr wrap="square" rtlCol="0">
              <a:spAutoFit/>
            </a:bodyPr>
            <a:lstStyle/>
            <a:p>
              <a:pPr algn="ctr"/>
              <a:r>
                <a:rPr lang="en-US" dirty="0" smtClean="0">
                  <a:latin typeface="+mj-lt"/>
                  <a:cs typeface="Arial" pitchFamily="34" charset="0"/>
                </a:rPr>
                <a:t>Weeks per year</a:t>
              </a:r>
              <a:endParaRPr lang="en-US" dirty="0">
                <a:latin typeface="+mj-lt"/>
                <a:cs typeface="Arial" pitchFamily="34" charset="0"/>
              </a:endParaRPr>
            </a:p>
          </p:txBody>
        </p:sp>
      </p:grpSp>
      <p:grpSp>
        <p:nvGrpSpPr>
          <p:cNvPr id="47" name="Group 46"/>
          <p:cNvGrpSpPr/>
          <p:nvPr/>
        </p:nvGrpSpPr>
        <p:grpSpPr>
          <a:xfrm>
            <a:off x="1556625" y="1524000"/>
            <a:ext cx="2852863" cy="3995291"/>
            <a:chOff x="1556622" y="1405425"/>
            <a:chExt cx="2852863" cy="3329409"/>
          </a:xfrm>
        </p:grpSpPr>
        <p:grpSp>
          <p:nvGrpSpPr>
            <p:cNvPr id="48" name="Group 47"/>
            <p:cNvGrpSpPr/>
            <p:nvPr/>
          </p:nvGrpSpPr>
          <p:grpSpPr>
            <a:xfrm>
              <a:off x="2085225" y="1405427"/>
              <a:ext cx="857370" cy="1590897"/>
              <a:chOff x="2085225" y="1405427"/>
              <a:chExt cx="857370" cy="1590897"/>
            </a:xfrm>
          </p:grpSpPr>
          <p:pic>
            <p:nvPicPr>
              <p:cNvPr id="61" name="Picture 60"/>
              <p:cNvPicPr>
                <a:picLocks noChangeAspect="1"/>
              </p:cNvPicPr>
              <p:nvPr/>
            </p:nvPicPr>
            <p:blipFill>
              <a:blip r:embed="rId6">
                <a:duotone>
                  <a:prstClr val="black"/>
                  <a:srgbClr val="92D050">
                    <a:tint val="45000"/>
                    <a:satMod val="400000"/>
                  </a:srgbClr>
                </a:duotone>
                <a:extLst>
                  <a:ext uri="{28A0092B-C50C-407E-A947-70E740481C1C}">
                    <a14:useLocalDpi xmlns:a14="http://schemas.microsoft.com/office/drawing/2010/main" val="0"/>
                  </a:ext>
                </a:extLst>
              </a:blip>
              <a:stretch>
                <a:fillRect/>
              </a:stretch>
            </p:blipFill>
            <p:spPr>
              <a:xfrm>
                <a:off x="2085225" y="1405427"/>
                <a:ext cx="857370" cy="1590897"/>
              </a:xfrm>
              <a:prstGeom prst="rect">
                <a:avLst/>
              </a:prstGeom>
            </p:spPr>
          </p:pic>
          <p:sp>
            <p:nvSpPr>
              <p:cNvPr id="62" name="TextBox 61"/>
              <p:cNvSpPr txBox="1"/>
              <p:nvPr/>
            </p:nvSpPr>
            <p:spPr>
              <a:xfrm rot="4052193">
                <a:off x="1932930" y="1885546"/>
                <a:ext cx="1178896" cy="584775"/>
              </a:xfrm>
              <a:prstGeom prst="rect">
                <a:avLst/>
              </a:prstGeom>
              <a:noFill/>
            </p:spPr>
            <p:txBody>
              <a:bodyPr vert="horz" wrap="square" rtlCol="0">
                <a:spAutoFit/>
              </a:bodyPr>
              <a:lstStyle/>
              <a:p>
                <a:r>
                  <a:rPr lang="en-US" sz="3200" b="1" dirty="0" smtClean="0">
                    <a:solidFill>
                      <a:schemeClr val="bg2">
                        <a:lumMod val="10000"/>
                      </a:schemeClr>
                    </a:solidFill>
                    <a:latin typeface="Arial" pitchFamily="34" charset="0"/>
                    <a:cs typeface="Arial" pitchFamily="34" charset="0"/>
                  </a:rPr>
                  <a:t>$200</a:t>
                </a:r>
                <a:endParaRPr lang="en-US" sz="3200" b="1" dirty="0">
                  <a:solidFill>
                    <a:schemeClr val="bg2">
                      <a:lumMod val="10000"/>
                    </a:schemeClr>
                  </a:solidFill>
                  <a:latin typeface="Arial" pitchFamily="34" charset="0"/>
                  <a:cs typeface="Arial" pitchFamily="34" charset="0"/>
                </a:endParaRPr>
              </a:p>
            </p:txBody>
          </p:sp>
        </p:grpSp>
        <p:grpSp>
          <p:nvGrpSpPr>
            <p:cNvPr id="49" name="Group 48"/>
            <p:cNvGrpSpPr/>
            <p:nvPr/>
          </p:nvGrpSpPr>
          <p:grpSpPr>
            <a:xfrm>
              <a:off x="3075805" y="1405425"/>
              <a:ext cx="857370" cy="1590897"/>
              <a:chOff x="3075805" y="1405425"/>
              <a:chExt cx="857370" cy="1590897"/>
            </a:xfrm>
          </p:grpSpPr>
          <p:pic>
            <p:nvPicPr>
              <p:cNvPr id="59" name="Picture 58"/>
              <p:cNvPicPr>
                <a:picLocks noChangeAspect="1"/>
              </p:cNvPicPr>
              <p:nvPr/>
            </p:nvPicPr>
            <p:blipFill>
              <a:blip r:embed="rId6">
                <a:duotone>
                  <a:prstClr val="black"/>
                  <a:srgbClr val="92D050">
                    <a:tint val="45000"/>
                    <a:satMod val="400000"/>
                  </a:srgbClr>
                </a:duotone>
                <a:extLst>
                  <a:ext uri="{28A0092B-C50C-407E-A947-70E740481C1C}">
                    <a14:useLocalDpi xmlns:a14="http://schemas.microsoft.com/office/drawing/2010/main" val="0"/>
                  </a:ext>
                </a:extLst>
              </a:blip>
              <a:stretch>
                <a:fillRect/>
              </a:stretch>
            </p:blipFill>
            <p:spPr>
              <a:xfrm>
                <a:off x="3075805" y="1405425"/>
                <a:ext cx="857370" cy="1590897"/>
              </a:xfrm>
              <a:prstGeom prst="rect">
                <a:avLst/>
              </a:prstGeom>
            </p:spPr>
          </p:pic>
          <p:sp>
            <p:nvSpPr>
              <p:cNvPr id="60" name="TextBox 59"/>
              <p:cNvSpPr txBox="1"/>
              <p:nvPr/>
            </p:nvSpPr>
            <p:spPr>
              <a:xfrm rot="4052193">
                <a:off x="2923783" y="2008587"/>
                <a:ext cx="1178896" cy="584775"/>
              </a:xfrm>
              <a:prstGeom prst="rect">
                <a:avLst/>
              </a:prstGeom>
              <a:noFill/>
            </p:spPr>
            <p:txBody>
              <a:bodyPr vert="horz" wrap="square" rtlCol="0">
                <a:spAutoFit/>
              </a:bodyPr>
              <a:lstStyle/>
              <a:p>
                <a:r>
                  <a:rPr lang="en-US" sz="3200" b="1" dirty="0" smtClean="0">
                    <a:solidFill>
                      <a:schemeClr val="bg2">
                        <a:lumMod val="10000"/>
                      </a:schemeClr>
                    </a:solidFill>
                    <a:latin typeface="Arial" pitchFamily="34" charset="0"/>
                    <a:cs typeface="Arial" pitchFamily="34" charset="0"/>
                  </a:rPr>
                  <a:t>$200</a:t>
                </a:r>
                <a:endParaRPr lang="en-US" sz="3200" b="1" dirty="0">
                  <a:solidFill>
                    <a:schemeClr val="bg2">
                      <a:lumMod val="10000"/>
                    </a:schemeClr>
                  </a:solidFill>
                  <a:latin typeface="Arial" pitchFamily="34" charset="0"/>
                  <a:cs typeface="Arial" pitchFamily="34" charset="0"/>
                </a:endParaRPr>
              </a:p>
            </p:txBody>
          </p:sp>
        </p:grpSp>
        <p:grpSp>
          <p:nvGrpSpPr>
            <p:cNvPr id="50" name="Group 49"/>
            <p:cNvGrpSpPr/>
            <p:nvPr/>
          </p:nvGrpSpPr>
          <p:grpSpPr>
            <a:xfrm>
              <a:off x="1556622" y="3129649"/>
              <a:ext cx="857370" cy="1590897"/>
              <a:chOff x="1556622" y="3129649"/>
              <a:chExt cx="857370" cy="1590897"/>
            </a:xfrm>
          </p:grpSpPr>
          <p:pic>
            <p:nvPicPr>
              <p:cNvPr id="57" name="Picture 56"/>
              <p:cNvPicPr>
                <a:picLocks noChangeAspect="1"/>
              </p:cNvPicPr>
              <p:nvPr/>
            </p:nvPicPr>
            <p:blipFill>
              <a:blip r:embed="rId6">
                <a:duotone>
                  <a:prstClr val="black"/>
                  <a:srgbClr val="92D050">
                    <a:tint val="45000"/>
                    <a:satMod val="400000"/>
                  </a:srgbClr>
                </a:duotone>
                <a:extLst>
                  <a:ext uri="{28A0092B-C50C-407E-A947-70E740481C1C}">
                    <a14:useLocalDpi xmlns:a14="http://schemas.microsoft.com/office/drawing/2010/main" val="0"/>
                  </a:ext>
                </a:extLst>
              </a:blip>
              <a:stretch>
                <a:fillRect/>
              </a:stretch>
            </p:blipFill>
            <p:spPr>
              <a:xfrm>
                <a:off x="1556622" y="3129649"/>
                <a:ext cx="857370" cy="1590897"/>
              </a:xfrm>
              <a:prstGeom prst="rect">
                <a:avLst/>
              </a:prstGeom>
            </p:spPr>
          </p:pic>
          <p:sp>
            <p:nvSpPr>
              <p:cNvPr id="58" name="TextBox 57"/>
              <p:cNvSpPr txBox="1"/>
              <p:nvPr/>
            </p:nvSpPr>
            <p:spPr>
              <a:xfrm rot="4052193">
                <a:off x="1462600" y="3608200"/>
                <a:ext cx="1178896" cy="584775"/>
              </a:xfrm>
              <a:prstGeom prst="rect">
                <a:avLst/>
              </a:prstGeom>
              <a:noFill/>
            </p:spPr>
            <p:txBody>
              <a:bodyPr vert="horz" wrap="square" rtlCol="0">
                <a:spAutoFit/>
              </a:bodyPr>
              <a:lstStyle/>
              <a:p>
                <a:r>
                  <a:rPr lang="en-US" sz="3200" b="1" dirty="0" smtClean="0">
                    <a:solidFill>
                      <a:schemeClr val="bg2">
                        <a:lumMod val="10000"/>
                      </a:schemeClr>
                    </a:solidFill>
                    <a:latin typeface="Arial" pitchFamily="34" charset="0"/>
                    <a:cs typeface="Arial" pitchFamily="34" charset="0"/>
                  </a:rPr>
                  <a:t>$200</a:t>
                </a:r>
                <a:endParaRPr lang="en-US" sz="3200" b="1" dirty="0">
                  <a:solidFill>
                    <a:schemeClr val="bg2">
                      <a:lumMod val="10000"/>
                    </a:schemeClr>
                  </a:solidFill>
                  <a:latin typeface="Arial" pitchFamily="34" charset="0"/>
                  <a:cs typeface="Arial" pitchFamily="34" charset="0"/>
                </a:endParaRPr>
              </a:p>
            </p:txBody>
          </p:sp>
        </p:grpSp>
        <p:grpSp>
          <p:nvGrpSpPr>
            <p:cNvPr id="51" name="Group 50"/>
            <p:cNvGrpSpPr/>
            <p:nvPr/>
          </p:nvGrpSpPr>
          <p:grpSpPr>
            <a:xfrm>
              <a:off x="2560825" y="3129648"/>
              <a:ext cx="857370" cy="1590897"/>
              <a:chOff x="2560825" y="3129648"/>
              <a:chExt cx="857370" cy="1590897"/>
            </a:xfrm>
          </p:grpSpPr>
          <p:pic>
            <p:nvPicPr>
              <p:cNvPr id="55" name="Picture 54"/>
              <p:cNvPicPr>
                <a:picLocks noChangeAspect="1"/>
              </p:cNvPicPr>
              <p:nvPr/>
            </p:nvPicPr>
            <p:blipFill>
              <a:blip r:embed="rId6">
                <a:duotone>
                  <a:prstClr val="black"/>
                  <a:srgbClr val="92D050">
                    <a:tint val="45000"/>
                    <a:satMod val="400000"/>
                  </a:srgbClr>
                </a:duotone>
                <a:extLst>
                  <a:ext uri="{28A0092B-C50C-407E-A947-70E740481C1C}">
                    <a14:useLocalDpi xmlns:a14="http://schemas.microsoft.com/office/drawing/2010/main" val="0"/>
                  </a:ext>
                </a:extLst>
              </a:blip>
              <a:stretch>
                <a:fillRect/>
              </a:stretch>
            </p:blipFill>
            <p:spPr>
              <a:xfrm>
                <a:off x="2560825" y="3129648"/>
                <a:ext cx="857370" cy="1590897"/>
              </a:xfrm>
              <a:prstGeom prst="rect">
                <a:avLst/>
              </a:prstGeom>
            </p:spPr>
          </p:pic>
          <p:sp>
            <p:nvSpPr>
              <p:cNvPr id="56" name="TextBox 55"/>
              <p:cNvSpPr txBox="1"/>
              <p:nvPr/>
            </p:nvSpPr>
            <p:spPr>
              <a:xfrm rot="4052193">
                <a:off x="2453453" y="3646996"/>
                <a:ext cx="1178896" cy="584775"/>
              </a:xfrm>
              <a:prstGeom prst="rect">
                <a:avLst/>
              </a:prstGeom>
              <a:noFill/>
            </p:spPr>
            <p:txBody>
              <a:bodyPr vert="horz" wrap="square" rtlCol="0">
                <a:spAutoFit/>
              </a:bodyPr>
              <a:lstStyle/>
              <a:p>
                <a:r>
                  <a:rPr lang="en-US" sz="3200" b="1" dirty="0" smtClean="0">
                    <a:solidFill>
                      <a:schemeClr val="bg2">
                        <a:lumMod val="10000"/>
                      </a:schemeClr>
                    </a:solidFill>
                    <a:latin typeface="Arial" pitchFamily="34" charset="0"/>
                    <a:cs typeface="Arial" pitchFamily="34" charset="0"/>
                  </a:rPr>
                  <a:t>$200</a:t>
                </a:r>
                <a:endParaRPr lang="en-US" sz="3200" b="1" dirty="0">
                  <a:solidFill>
                    <a:schemeClr val="bg2">
                      <a:lumMod val="10000"/>
                    </a:schemeClr>
                  </a:solidFill>
                  <a:latin typeface="Arial" pitchFamily="34" charset="0"/>
                  <a:cs typeface="Arial" pitchFamily="34" charset="0"/>
                </a:endParaRPr>
              </a:p>
            </p:txBody>
          </p:sp>
        </p:grpSp>
        <p:grpSp>
          <p:nvGrpSpPr>
            <p:cNvPr id="52" name="Group 51"/>
            <p:cNvGrpSpPr/>
            <p:nvPr/>
          </p:nvGrpSpPr>
          <p:grpSpPr>
            <a:xfrm>
              <a:off x="3552115" y="3143937"/>
              <a:ext cx="857370" cy="1590897"/>
              <a:chOff x="3552115" y="3143937"/>
              <a:chExt cx="857370" cy="1590897"/>
            </a:xfrm>
          </p:grpSpPr>
          <p:pic>
            <p:nvPicPr>
              <p:cNvPr id="53" name="Picture 52"/>
              <p:cNvPicPr>
                <a:picLocks noChangeAspect="1"/>
              </p:cNvPicPr>
              <p:nvPr/>
            </p:nvPicPr>
            <p:blipFill>
              <a:blip r:embed="rId6">
                <a:duotone>
                  <a:prstClr val="black"/>
                  <a:srgbClr val="92D050">
                    <a:tint val="45000"/>
                    <a:satMod val="400000"/>
                  </a:srgbClr>
                </a:duotone>
                <a:extLst>
                  <a:ext uri="{28A0092B-C50C-407E-A947-70E740481C1C}">
                    <a14:useLocalDpi xmlns:a14="http://schemas.microsoft.com/office/drawing/2010/main" val="0"/>
                  </a:ext>
                </a:extLst>
              </a:blip>
              <a:stretch>
                <a:fillRect/>
              </a:stretch>
            </p:blipFill>
            <p:spPr>
              <a:xfrm>
                <a:off x="3552115" y="3143937"/>
                <a:ext cx="857370" cy="1590897"/>
              </a:xfrm>
              <a:prstGeom prst="rect">
                <a:avLst/>
              </a:prstGeom>
            </p:spPr>
          </p:pic>
          <p:sp>
            <p:nvSpPr>
              <p:cNvPr id="54" name="TextBox 53"/>
              <p:cNvSpPr txBox="1"/>
              <p:nvPr/>
            </p:nvSpPr>
            <p:spPr>
              <a:xfrm rot="4052193">
                <a:off x="3444307" y="3771715"/>
                <a:ext cx="1178896" cy="584775"/>
              </a:xfrm>
              <a:prstGeom prst="rect">
                <a:avLst/>
              </a:prstGeom>
              <a:noFill/>
            </p:spPr>
            <p:txBody>
              <a:bodyPr vert="horz" wrap="square" rtlCol="0">
                <a:spAutoFit/>
              </a:bodyPr>
              <a:lstStyle/>
              <a:p>
                <a:r>
                  <a:rPr lang="en-US" sz="3200" b="1" dirty="0" smtClean="0">
                    <a:solidFill>
                      <a:schemeClr val="bg2">
                        <a:lumMod val="10000"/>
                      </a:schemeClr>
                    </a:solidFill>
                    <a:latin typeface="Arial" pitchFamily="34" charset="0"/>
                    <a:cs typeface="Arial" pitchFamily="34" charset="0"/>
                  </a:rPr>
                  <a:t>$200</a:t>
                </a:r>
                <a:endParaRPr lang="en-US" sz="3200" b="1" dirty="0">
                  <a:solidFill>
                    <a:schemeClr val="bg2">
                      <a:lumMod val="10000"/>
                    </a:schemeClr>
                  </a:solidFill>
                  <a:latin typeface="Arial" pitchFamily="34" charset="0"/>
                  <a:cs typeface="Arial" pitchFamily="34" charset="0"/>
                </a:endParaRPr>
              </a:p>
            </p:txBody>
          </p:sp>
        </p:grpSp>
      </p:grpSp>
    </p:spTree>
    <p:extLst>
      <p:ext uri="{BB962C8B-B14F-4D97-AF65-F5344CB8AC3E}">
        <p14:creationId xmlns:p14="http://schemas.microsoft.com/office/powerpoint/2010/main" val="12051503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50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750" fill="hold"/>
                                        <p:tgtEl>
                                          <p:spTgt spid="37"/>
                                        </p:tgtEl>
                                        <p:attrNameLst>
                                          <p:attrName>ppt_x</p:attrName>
                                        </p:attrNameLst>
                                      </p:cBhvr>
                                      <p:tavLst>
                                        <p:tav tm="0">
                                          <p:val>
                                            <p:strVal val="#ppt_x"/>
                                          </p:val>
                                        </p:tav>
                                        <p:tav tm="100000">
                                          <p:val>
                                            <p:strVal val="#ppt_x"/>
                                          </p:val>
                                        </p:tav>
                                      </p:tavLst>
                                    </p:anim>
                                    <p:anim calcmode="lin" valueType="num">
                                      <p:cBhvr additive="base">
                                        <p:cTn id="14" dur="750" fill="hold"/>
                                        <p:tgtEl>
                                          <p:spTgt spid="37"/>
                                        </p:tgtEl>
                                        <p:attrNameLst>
                                          <p:attrName>ppt_y</p:attrName>
                                        </p:attrNameLst>
                                      </p:cBhvr>
                                      <p:tavLst>
                                        <p:tav tm="0">
                                          <p:val>
                                            <p:strVal val="1+#ppt_h/2"/>
                                          </p:val>
                                        </p:tav>
                                        <p:tav tm="100000">
                                          <p:val>
                                            <p:strVal val="#ppt_y"/>
                                          </p:val>
                                        </p:tav>
                                      </p:tavLst>
                                    </p:anim>
                                  </p:childTnLst>
                                </p:cTn>
                              </p:par>
                            </p:childTnLst>
                          </p:cTn>
                        </p:par>
                        <p:par>
                          <p:cTn id="15" fill="hold">
                            <p:stCondLst>
                              <p:cond delay="2250"/>
                            </p:stCondLst>
                            <p:childTnLst>
                              <p:par>
                                <p:cTn id="16" presetID="42" presetClass="entr" presetSubtype="0" fill="hold" nodeType="afterEffect">
                                  <p:stCondLst>
                                    <p:cond delay="50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1250"/>
                                        <p:tgtEl>
                                          <p:spTgt spid="47"/>
                                        </p:tgtEl>
                                      </p:cBhvr>
                                    </p:animEffect>
                                    <p:anim calcmode="lin" valueType="num">
                                      <p:cBhvr>
                                        <p:cTn id="19" dur="1250" fill="hold"/>
                                        <p:tgtEl>
                                          <p:spTgt spid="47"/>
                                        </p:tgtEl>
                                        <p:attrNameLst>
                                          <p:attrName>ppt_x</p:attrName>
                                        </p:attrNameLst>
                                      </p:cBhvr>
                                      <p:tavLst>
                                        <p:tav tm="0">
                                          <p:val>
                                            <p:strVal val="#ppt_x"/>
                                          </p:val>
                                        </p:tav>
                                        <p:tav tm="100000">
                                          <p:val>
                                            <p:strVal val="#ppt_x"/>
                                          </p:val>
                                        </p:tav>
                                      </p:tavLst>
                                    </p:anim>
                                    <p:anim calcmode="lin" valueType="num">
                                      <p:cBhvr>
                                        <p:cTn id="20" dur="1250" fill="hold"/>
                                        <p:tgtEl>
                                          <p:spTgt spid="47"/>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2" presetClass="entr" presetSubtype="4" fill="hold" grpId="0" nodeType="afterEffect">
                                  <p:stCondLst>
                                    <p:cond delay="50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fill="hold"/>
                                        <p:tgtEl>
                                          <p:spTgt spid="39"/>
                                        </p:tgtEl>
                                        <p:attrNameLst>
                                          <p:attrName>ppt_x</p:attrName>
                                        </p:attrNameLst>
                                      </p:cBhvr>
                                      <p:tavLst>
                                        <p:tav tm="0">
                                          <p:val>
                                            <p:strVal val="#ppt_x"/>
                                          </p:val>
                                        </p:tav>
                                        <p:tav tm="100000">
                                          <p:val>
                                            <p:strVal val="#ppt_x"/>
                                          </p:val>
                                        </p:tav>
                                      </p:tavLst>
                                    </p:anim>
                                    <p:anim calcmode="lin" valueType="num">
                                      <p:cBhvr additive="base">
                                        <p:cTn id="25" dur="500" fill="hold"/>
                                        <p:tgtEl>
                                          <p:spTgt spid="39"/>
                                        </p:tgtEl>
                                        <p:attrNameLst>
                                          <p:attrName>ppt_y</p:attrName>
                                        </p:attrNameLst>
                                      </p:cBhvr>
                                      <p:tavLst>
                                        <p:tav tm="0">
                                          <p:val>
                                            <p:strVal val="1+#ppt_h/2"/>
                                          </p:val>
                                        </p:tav>
                                        <p:tav tm="100000">
                                          <p:val>
                                            <p:strVal val="#ppt_y"/>
                                          </p:val>
                                        </p:tav>
                                      </p:tavLst>
                                    </p:anim>
                                  </p:childTnLst>
                                </p:cTn>
                              </p:par>
                            </p:childTnLst>
                          </p:cTn>
                        </p:par>
                        <p:par>
                          <p:cTn id="26" fill="hold">
                            <p:stCondLst>
                              <p:cond delay="5000"/>
                            </p:stCondLst>
                            <p:childTnLst>
                              <p:par>
                                <p:cTn id="27" presetID="42" presetClass="entr" presetSubtype="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250"/>
                                        <p:tgtEl>
                                          <p:spTgt spid="41"/>
                                        </p:tgtEl>
                                      </p:cBhvr>
                                    </p:animEffect>
                                    <p:anim calcmode="lin" valueType="num">
                                      <p:cBhvr>
                                        <p:cTn id="30" dur="1250" fill="hold"/>
                                        <p:tgtEl>
                                          <p:spTgt spid="41"/>
                                        </p:tgtEl>
                                        <p:attrNameLst>
                                          <p:attrName>ppt_x</p:attrName>
                                        </p:attrNameLst>
                                      </p:cBhvr>
                                      <p:tavLst>
                                        <p:tav tm="0">
                                          <p:val>
                                            <p:strVal val="#ppt_x"/>
                                          </p:val>
                                        </p:tav>
                                        <p:tav tm="100000">
                                          <p:val>
                                            <p:strVal val="#ppt_x"/>
                                          </p:val>
                                        </p:tav>
                                      </p:tavLst>
                                    </p:anim>
                                    <p:anim calcmode="lin" valueType="num">
                                      <p:cBhvr>
                                        <p:cTn id="31" dur="1250" fill="hold"/>
                                        <p:tgtEl>
                                          <p:spTgt spid="41"/>
                                        </p:tgtEl>
                                        <p:attrNameLst>
                                          <p:attrName>ppt_y</p:attrName>
                                        </p:attrNameLst>
                                      </p:cBhvr>
                                      <p:tavLst>
                                        <p:tav tm="0">
                                          <p:val>
                                            <p:strVal val="#ppt_y+.1"/>
                                          </p:val>
                                        </p:tav>
                                        <p:tav tm="100000">
                                          <p:val>
                                            <p:strVal val="#ppt_y"/>
                                          </p:val>
                                        </p:tav>
                                      </p:tavLst>
                                    </p:anim>
                                  </p:childTnLst>
                                </p:cTn>
                              </p:par>
                            </p:childTnLst>
                          </p:cTn>
                        </p:par>
                        <p:par>
                          <p:cTn id="32" fill="hold">
                            <p:stCondLst>
                              <p:cond delay="6250"/>
                            </p:stCondLst>
                            <p:childTnLst>
                              <p:par>
                                <p:cTn id="33" presetID="2" presetClass="entr" presetSubtype="4" fill="hold" grpId="0" nodeType="afterEffect">
                                  <p:stCondLst>
                                    <p:cond delay="50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par>
                          <p:cTn id="37" fill="hold">
                            <p:stCondLst>
                              <p:cond delay="7250"/>
                            </p:stCondLst>
                            <p:childTnLst>
                              <p:par>
                                <p:cTn id="38" presetID="42" presetClass="entr" presetSubtype="0" fill="hold" nodeType="after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250"/>
                                        <p:tgtEl>
                                          <p:spTgt spid="44"/>
                                        </p:tgtEl>
                                      </p:cBhvr>
                                    </p:animEffect>
                                    <p:anim calcmode="lin" valueType="num">
                                      <p:cBhvr>
                                        <p:cTn id="41" dur="1250" fill="hold"/>
                                        <p:tgtEl>
                                          <p:spTgt spid="44"/>
                                        </p:tgtEl>
                                        <p:attrNameLst>
                                          <p:attrName>ppt_x</p:attrName>
                                        </p:attrNameLst>
                                      </p:cBhvr>
                                      <p:tavLst>
                                        <p:tav tm="0">
                                          <p:val>
                                            <p:strVal val="#ppt_x"/>
                                          </p:val>
                                        </p:tav>
                                        <p:tav tm="100000">
                                          <p:val>
                                            <p:strVal val="#ppt_x"/>
                                          </p:val>
                                        </p:tav>
                                      </p:tavLst>
                                    </p:anim>
                                    <p:anim calcmode="lin" valueType="num">
                                      <p:cBhvr>
                                        <p:cTn id="42" dur="1250" fill="hold"/>
                                        <p:tgtEl>
                                          <p:spTgt spid="44"/>
                                        </p:tgtEl>
                                        <p:attrNameLst>
                                          <p:attrName>ppt_y</p:attrName>
                                        </p:attrNameLst>
                                      </p:cBhvr>
                                      <p:tavLst>
                                        <p:tav tm="0">
                                          <p:val>
                                            <p:strVal val="#ppt_y+.1"/>
                                          </p:val>
                                        </p:tav>
                                        <p:tav tm="100000">
                                          <p:val>
                                            <p:strVal val="#ppt_y"/>
                                          </p:val>
                                        </p:tav>
                                      </p:tavLst>
                                    </p:anim>
                                  </p:childTnLst>
                                </p:cTn>
                              </p:par>
                            </p:childTnLst>
                          </p:cTn>
                        </p:par>
                        <p:par>
                          <p:cTn id="43" fill="hold">
                            <p:stCondLst>
                              <p:cond delay="8500"/>
                            </p:stCondLst>
                            <p:childTnLst>
                              <p:par>
                                <p:cTn id="44" presetID="42" presetClass="entr" presetSubtype="0" fill="hold" grpId="0" nodeType="afterEffect">
                                  <p:stCondLst>
                                    <p:cond delay="75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2000"/>
                                        <p:tgtEl>
                                          <p:spTgt spid="40"/>
                                        </p:tgtEl>
                                      </p:cBhvr>
                                    </p:animEffect>
                                    <p:anim calcmode="lin" valueType="num">
                                      <p:cBhvr>
                                        <p:cTn id="47" dur="2000" fill="hold"/>
                                        <p:tgtEl>
                                          <p:spTgt spid="40"/>
                                        </p:tgtEl>
                                        <p:attrNameLst>
                                          <p:attrName>ppt_x</p:attrName>
                                        </p:attrNameLst>
                                      </p:cBhvr>
                                      <p:tavLst>
                                        <p:tav tm="0">
                                          <p:val>
                                            <p:strVal val="#ppt_x"/>
                                          </p:val>
                                        </p:tav>
                                        <p:tav tm="100000">
                                          <p:val>
                                            <p:strVal val="#ppt_x"/>
                                          </p:val>
                                        </p:tav>
                                      </p:tavLst>
                                    </p:anim>
                                    <p:anim calcmode="lin" valueType="num">
                                      <p:cBhvr>
                                        <p:cTn id="48" dur="2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ppt/theme/themeOverride2.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docProps/app.xml><?xml version="1.0" encoding="utf-8"?>
<Properties xmlns="http://schemas.openxmlformats.org/officeDocument/2006/extended-properties" xmlns:vt="http://schemas.openxmlformats.org/officeDocument/2006/docPropsVTypes">
  <Template/>
  <TotalTime>5198</TotalTime>
  <Words>2240</Words>
  <Application>Microsoft Office PowerPoint</Application>
  <PresentationFormat>On-screen Show (4:3)</PresentationFormat>
  <Paragraphs>218</Paragraphs>
  <Slides>19</Slides>
  <Notes>19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Cambria</vt:lpstr>
      <vt:lpstr>Arial</vt:lpstr>
      <vt:lpstr>Franklin Gothic Medium</vt:lpstr>
      <vt:lpstr>Georgia</vt:lpstr>
      <vt:lpstr>Wingdings</vt:lpstr>
      <vt:lpstr>Calibri Light</vt:lpstr>
      <vt:lpstr>Bookman Old Style</vt:lpstr>
      <vt:lpstr>Cambria Math</vt:lpstr>
      <vt:lpstr>Franklin Gothic Book</vt:lpstr>
      <vt:lpstr>Calibri</vt:lpstr>
      <vt:lpstr>Wood Type</vt:lpstr>
      <vt:lpstr>NOT  IN MY  HOTEL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Employee training - signs</vt:lpstr>
      <vt:lpstr>PowerPoint Presentation</vt:lpstr>
      <vt:lpstr>PowerPoint Presentation</vt:lpstr>
      <vt:lpstr>PowerPoint Presentation</vt:lpstr>
      <vt:lpstr>PowerPoint Presentation</vt:lpstr>
      <vt:lpstr>PowerPoint Presentation</vt:lpstr>
    </vt:vector>
  </TitlesOfParts>
  <Company>USF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Gift Box Training</dc:title>
  <dc:creator>Hannah Gould</dc:creator>
  <cp:lastModifiedBy>Assistant Minister</cp:lastModifiedBy>
  <cp:revision>85</cp:revision>
  <cp:lastPrinted>2015-10-02T23:21:26Z</cp:lastPrinted>
  <dcterms:created xsi:type="dcterms:W3CDTF">2015-10-02T19:50:51Z</dcterms:created>
  <dcterms:modified xsi:type="dcterms:W3CDTF">2018-07-08T14:15:42Z</dcterms:modified>
</cp:coreProperties>
</file>